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4141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900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68CFDE-F9D7-1114-DBDB-020B2D644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5E309B-8D1D-D9E4-7943-01DB776FB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30B7FB-5663-F186-0E2D-CA5A02D79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8CBA3-3BAF-4239-89B2-1652D5CC0BBA}" type="datetimeFigureOut">
              <a:rPr lang="es-MX" smtClean="0"/>
              <a:t>12/01/2026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0C8E8A-9995-2AFB-0D71-EAE6ADF81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0DEC30-92C4-4A20-D8DD-825C531BC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2CCB-9BD8-480F-808E-B7D58D14CC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801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193BF1-96AB-06B6-C0CC-B96A6E1DA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116F28-5D59-BB91-8AA6-C290413D5D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5E8413-2F53-3E32-0C6A-75B914112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8CBA3-3BAF-4239-89B2-1652D5CC0BBA}" type="datetimeFigureOut">
              <a:rPr lang="es-MX" smtClean="0"/>
              <a:t>12/01/2026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6B5912-7A8E-9555-92BB-D3C6D524B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074132-2114-B6AA-11D4-F89789D52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2CCB-9BD8-480F-808E-B7D58D14CC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657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C76A34F-DBAB-A67E-8D31-B46338CB2A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506529F-528F-DC8B-9332-5A593F4F0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AF3A6E-B7E8-0CC0-CACF-8E7432032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8CBA3-3BAF-4239-89B2-1652D5CC0BBA}" type="datetimeFigureOut">
              <a:rPr lang="es-MX" smtClean="0"/>
              <a:t>12/01/2026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A02E6E-F405-D5EB-30D8-78DD76648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63A75-37A1-0059-2117-03FD4662B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2CCB-9BD8-480F-808E-B7D58D14CC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910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3B8644-FE93-EA80-F9B6-37E48C58E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3AA915-67FC-F72D-C6FA-8743F87F0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A541BF-9261-DCCD-2BC1-4BC544291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8CBA3-3BAF-4239-89B2-1652D5CC0BBA}" type="datetimeFigureOut">
              <a:rPr lang="es-MX" smtClean="0"/>
              <a:t>12/01/2026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E851E7-CEDE-B58D-8717-AE2DEA179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82942E-3369-1316-76E4-E19E3360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2CCB-9BD8-480F-808E-B7D58D14CC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8907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346A89-9ADA-13F7-FD6E-B86B8F90D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92BAF9-BDCF-27CB-CE99-AA3A27EC6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BD733F-4FAB-06C8-279D-C4609A1DD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8CBA3-3BAF-4239-89B2-1652D5CC0BBA}" type="datetimeFigureOut">
              <a:rPr lang="es-MX" smtClean="0"/>
              <a:t>12/01/2026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5113E8-4079-EDFF-7B04-D20E9251F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86E1BB-F111-BAC2-6577-733AE7FE7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2CCB-9BD8-480F-808E-B7D58D14CC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527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03E317-9013-A64E-1839-A2EB16265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8750C5-4145-DA6D-3108-691E641C0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3D4A895-FF13-57AE-D0C9-A494895DE5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93232DF-5F16-8EA9-457A-C051B6261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8CBA3-3BAF-4239-89B2-1652D5CC0BBA}" type="datetimeFigureOut">
              <a:rPr lang="es-MX" smtClean="0"/>
              <a:t>12/01/2026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745858-A246-1D44-D112-7D738323D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1954232-A391-77A1-D926-289CF7E1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2CCB-9BD8-480F-808E-B7D58D14CC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2368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931D96-4287-A6F4-3C3A-552A6CBAB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F5FA88-ECE0-D179-D5BD-547BB1F0B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473CBE-9E32-C882-300F-998A35761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6860C96-EFE4-5EE5-8420-2672A43F7E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B9C1E2B-145A-6D0F-0976-2952414078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31067AC-C388-C36C-FF58-F42F6E0F4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8CBA3-3BAF-4239-89B2-1652D5CC0BBA}" type="datetimeFigureOut">
              <a:rPr lang="es-MX" smtClean="0"/>
              <a:t>12/01/2026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CDB3C52-0E3F-BE4F-9035-E47C02CD3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6A6FE86-226C-79D5-845F-7DEB48619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2CCB-9BD8-480F-808E-B7D58D14CC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3153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9831BF-E9BC-B3AC-19A4-549DEC9C6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6F53E1-4B89-C982-1B98-AADBCE2E3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8CBA3-3BAF-4239-89B2-1652D5CC0BBA}" type="datetimeFigureOut">
              <a:rPr lang="es-MX" smtClean="0"/>
              <a:t>12/01/2026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4F2D05-23D3-ACC4-F11B-5D9AE4C13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D4B4549-41BD-018E-27D1-483728C71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2CCB-9BD8-480F-808E-B7D58D14CC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6630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3BC81D0-2CF6-2E7A-D080-BDAE3DE1B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8CBA3-3BAF-4239-89B2-1652D5CC0BBA}" type="datetimeFigureOut">
              <a:rPr lang="es-MX" smtClean="0"/>
              <a:t>12/01/2026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91E50E-41F5-EF93-E01E-312168FFA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2E7F18-0894-FAE4-DA15-DF46D55E7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2CCB-9BD8-480F-808E-B7D58D14CC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559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B9394F-8974-9207-0497-DC4DAA3CA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C09EBF-091E-9704-ECEC-0D2765264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EC08E7A-5A23-226A-E1C0-8675B4ED5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976CE5-066B-42FD-D1A6-2CD7E98E4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8CBA3-3BAF-4239-89B2-1652D5CC0BBA}" type="datetimeFigureOut">
              <a:rPr lang="es-MX" smtClean="0"/>
              <a:t>12/01/2026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BB1A96-1C2E-AECD-4048-045AACC68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23F840-D848-E9FF-FF50-E4A0EC095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2CCB-9BD8-480F-808E-B7D58D14CC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2725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B98491-217A-96E5-C4EF-7249900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66E7CAC-1EB0-EC8F-382D-08ED4C7412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8EBE0B-5BCE-BDDF-1927-E54D82F58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D572B2-61B3-5BAB-30E2-FB2B20E40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8CBA3-3BAF-4239-89B2-1652D5CC0BBA}" type="datetimeFigureOut">
              <a:rPr lang="es-MX" smtClean="0"/>
              <a:t>12/01/2026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AC0319-0FDB-616A-6FED-C438D0380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6BAFEC-8E59-E7D7-0B00-DC5E0B6F7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2CCB-9BD8-480F-808E-B7D58D14CC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964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DEEC576-E5C4-15A8-7D42-86D7C6ADF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68E43D-5213-5F72-CA94-C0E2C658B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0FD2C9-35D6-4451-137C-7422936571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E8CBA3-3BAF-4239-89B2-1652D5CC0BBA}" type="datetimeFigureOut">
              <a:rPr lang="es-MX" smtClean="0"/>
              <a:t>12/01/2026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2FD53E-552C-DB44-D0FF-031681E1B9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4373E4-C907-1A52-096C-03368E3F10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B82CCB-9BD8-480F-808E-B7D58D14CC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605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efin.zacatecas.gob.mx/" TargetMode="External"/><Relationship Id="rId2" Type="http://schemas.openxmlformats.org/officeDocument/2006/relationships/hyperlink" Target="https://www.zacatecas.gob.mx/transparencia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CF324F-056C-8C5D-3FDB-DD688E05E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9646" y="1136651"/>
            <a:ext cx="9144000" cy="2387600"/>
          </a:xfrm>
        </p:spPr>
        <p:txBody>
          <a:bodyPr>
            <a:normAutofit/>
          </a:bodyPr>
          <a:lstStyle/>
          <a:p>
            <a:r>
              <a:rPr lang="es-MX" sz="4800" b="1" dirty="0">
                <a:ln w="0">
                  <a:noFill/>
                </a:ln>
                <a:solidFill>
                  <a:srgbClr val="6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  <a:ea typeface="Open Sans" panose="020B0606030504020204" pitchFamily="34" charset="0"/>
              </a:rPr>
              <a:t>LEY DE INGRESOS</a:t>
            </a:r>
            <a:endParaRPr lang="es-MX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D51084F-B1D1-C356-68DC-412210CC7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9627" y="3402006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b="1" dirty="0">
                <a:ln w="0">
                  <a:noFill/>
                </a:ln>
                <a:solidFill>
                  <a:srgbClr val="6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  <a:ea typeface="Open Sans" panose="020B0606030504020204" pitchFamily="34" charset="0"/>
                <a:cs typeface="Gotham Black" pitchFamily="2" charset="0"/>
              </a:rPr>
              <a:t>(VERSIÓN CIUDADANA)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CBB46D-4EF1-7B43-7BDC-4A9D5D0E2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46" y="2615705"/>
            <a:ext cx="1614182" cy="16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6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AE5F3-1CED-41D3-15B6-7F6EC5D47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6D9D1C4-CCB2-C08D-3989-7CCEDB3790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5512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s-MX" sz="2800" b="1" i="1" dirty="0">
                <a:solidFill>
                  <a:srgbClr val="B141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  <a:cs typeface="Calibri"/>
              </a:rPr>
              <a:t>¿QUÉ PUEDEN HACER LOS CIUDADANOS?</a:t>
            </a:r>
            <a:endParaRPr lang="es-MX" sz="2800" i="1" dirty="0">
              <a:solidFill>
                <a:srgbClr val="B14141"/>
              </a:solidFill>
              <a:latin typeface="Montserrat Black" panose="00000A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BD6E19-F03D-A63A-04F9-5158338FD1BA}"/>
              </a:ext>
            </a:extLst>
          </p:cNvPr>
          <p:cNvSpPr txBox="1"/>
          <p:nvPr/>
        </p:nvSpPr>
        <p:spPr>
          <a:xfrm>
            <a:off x="912681" y="1654552"/>
            <a:ext cx="101007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0"/>
              </a:rPr>
              <a:t>Cualquier Zacatecano puede consultar el cumplimiento de la ley de Ingresos a través de los avances publicados en la </a:t>
            </a:r>
            <a:r>
              <a:rPr lang="es-ES" sz="2000" b="1" dirty="0">
                <a:solidFill>
                  <a:srgbClr val="B14141"/>
                </a:solidFill>
                <a:latin typeface="Montserrat Medium" pitchFamily="2" charset="0"/>
              </a:rPr>
              <a:t>Secretaría de Finanzas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0"/>
              </a:rPr>
              <a:t>, los cuales se presentan Trimestral, Semestral y Anualmente.</a:t>
            </a: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latin typeface="Montserrat Medium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6F70E3E-7881-8B72-E903-A0AA6D654172}"/>
              </a:ext>
            </a:extLst>
          </p:cNvPr>
          <p:cNvSpPr txBox="1"/>
          <p:nvPr/>
        </p:nvSpPr>
        <p:spPr>
          <a:xfrm>
            <a:off x="4303380" y="3567564"/>
            <a:ext cx="61670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0"/>
              </a:rPr>
              <a:t>A través de los siguientes portales:</a:t>
            </a:r>
          </a:p>
          <a:p>
            <a:pPr algn="ctr"/>
            <a:r>
              <a:rPr lang="es-MX" sz="2000" dirty="0">
                <a:solidFill>
                  <a:srgbClr val="0070C0"/>
                </a:solidFill>
                <a:latin typeface="Montserrat Medium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https://www.zacatecas.gob.mx/transparencia/</a:t>
            </a:r>
            <a:endParaRPr lang="es-MX" sz="2000" dirty="0">
              <a:solidFill>
                <a:srgbClr val="0070C0"/>
              </a:solidFill>
              <a:latin typeface="Montserrat Medium" pitchFamily="2" charset="0"/>
            </a:endParaRPr>
          </a:p>
          <a:p>
            <a:pPr algn="ctr"/>
            <a:r>
              <a:rPr lang="es-MX" sz="2000" dirty="0">
                <a:solidFill>
                  <a:srgbClr val="0070C0"/>
                </a:solidFill>
                <a:latin typeface="Montserrat Medium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https://sefin.zacatecas.gob.mx/</a:t>
            </a:r>
            <a:endParaRPr lang="es-MX" sz="2000" dirty="0">
              <a:solidFill>
                <a:srgbClr val="0070C0"/>
              </a:solidFill>
              <a:latin typeface="Montserrat Medium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41E293D-728F-0C34-FBC5-110DEE556AC2}"/>
              </a:ext>
            </a:extLst>
          </p:cNvPr>
          <p:cNvSpPr txBox="1"/>
          <p:nvPr/>
        </p:nvSpPr>
        <p:spPr>
          <a:xfrm>
            <a:off x="4235287" y="4868814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</a:rPr>
              <a:t>Recuerda que tienes un derecho a la Información… ¡hazlo valer!</a:t>
            </a:r>
            <a:endParaRPr lang="es-MX" sz="2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 pitchFamily="2" charset="0"/>
            </a:endParaRPr>
          </a:p>
        </p:txBody>
      </p:sp>
      <p:pic>
        <p:nvPicPr>
          <p:cNvPr id="8" name="object 10">
            <a:extLst>
              <a:ext uri="{FF2B5EF4-FFF2-40B4-BE49-F238E27FC236}">
                <a16:creationId xmlns:a16="http://schemas.microsoft.com/office/drawing/2014/main" id="{A30B732F-E2B5-DB9A-0634-EE4FC3A3170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5884" y="2670049"/>
            <a:ext cx="2997436" cy="398843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7112EAB-03DE-C456-E64F-5B59828654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95489" y="3567564"/>
            <a:ext cx="1015662" cy="101566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1F88439-48A4-F3FB-0804-DBBEE2D08C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49" y="4923985"/>
            <a:ext cx="923330" cy="92333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556D76F-7F0F-DB6E-9FE2-34C583FE0D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287" y="3372905"/>
            <a:ext cx="1015662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3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935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05FF04-B84A-0C53-D5B1-B63FE60F3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8505"/>
            <a:ext cx="10515600" cy="4351338"/>
          </a:xfrm>
        </p:spPr>
        <p:txBody>
          <a:bodyPr/>
          <a:lstStyle/>
          <a:p>
            <a:pPr marL="0" marR="280670" indent="0" algn="ctr">
              <a:lnSpc>
                <a:spcPct val="100000"/>
              </a:lnSpc>
              <a:spcBef>
                <a:spcPts val="2400"/>
              </a:spcBef>
              <a:buNone/>
            </a:pPr>
            <a:r>
              <a:rPr lang="es-MX" sz="3200" spc="-10" dirty="0">
                <a:solidFill>
                  <a:srgbClr val="5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Calibri"/>
              </a:rPr>
              <a:t>CONTENIDO:</a:t>
            </a:r>
            <a:endParaRPr lang="es-MX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 pitchFamily="2" charset="0"/>
              <a:cs typeface="Calibri"/>
            </a:endParaRPr>
          </a:p>
          <a:p>
            <a:pPr marL="330200" indent="-321945">
              <a:lnSpc>
                <a:spcPct val="100000"/>
              </a:lnSpc>
              <a:spcBef>
                <a:spcPts val="1850"/>
              </a:spcBef>
              <a:buSzPct val="96875"/>
              <a:buFont typeface="Wingdings"/>
              <a:buChar char=""/>
              <a:tabLst>
                <a:tab pos="330200" algn="l"/>
              </a:tabLst>
            </a:pPr>
            <a:r>
              <a:rPr lang="es-MX" sz="2800" spc="-1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Introducción</a:t>
            </a:r>
            <a:endParaRPr lang="es-MX" sz="2800" dirty="0">
              <a:solidFill>
                <a:schemeClr val="bg2">
                  <a:lumMod val="25000"/>
                </a:schemeClr>
              </a:solidFill>
              <a:latin typeface="Montserrat Medium" pitchFamily="2" charset="0"/>
              <a:cs typeface="Calibri"/>
            </a:endParaRPr>
          </a:p>
          <a:p>
            <a:pPr marL="330835" indent="-322580">
              <a:lnSpc>
                <a:spcPct val="100000"/>
              </a:lnSpc>
              <a:spcBef>
                <a:spcPts val="5"/>
              </a:spcBef>
              <a:buSzPct val="96875"/>
              <a:buFont typeface="Wingdings"/>
              <a:buChar char=""/>
              <a:tabLst>
                <a:tab pos="330835" algn="l"/>
              </a:tabLst>
            </a:pP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¿Qué</a:t>
            </a:r>
            <a:r>
              <a:rPr lang="es-MX" sz="2800" spc="-3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 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es</a:t>
            </a:r>
            <a:r>
              <a:rPr lang="es-MX" sz="2800" spc="-5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 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la</a:t>
            </a:r>
            <a:r>
              <a:rPr lang="es-MX" sz="2800" spc="-1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 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Ley</a:t>
            </a:r>
            <a:r>
              <a:rPr lang="es-MX" sz="2800" spc="-2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 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de</a:t>
            </a:r>
            <a:r>
              <a:rPr lang="es-MX" sz="2800" spc="-3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 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Ingresos</a:t>
            </a:r>
            <a:r>
              <a:rPr lang="es-MX" sz="2800" spc="-3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 </a:t>
            </a:r>
            <a:r>
              <a:rPr lang="es-MX" sz="2800" spc="-1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ciudadana?</a:t>
            </a:r>
            <a:endParaRPr lang="es-MX" sz="2800" dirty="0">
              <a:solidFill>
                <a:schemeClr val="bg2">
                  <a:lumMod val="25000"/>
                </a:schemeClr>
              </a:solidFill>
              <a:latin typeface="Montserrat Medium" pitchFamily="2" charset="0"/>
              <a:cs typeface="Calibri"/>
            </a:endParaRPr>
          </a:p>
          <a:p>
            <a:pPr marL="330835" indent="-322580">
              <a:lnSpc>
                <a:spcPct val="100000"/>
              </a:lnSpc>
              <a:buSzPct val="96875"/>
              <a:buFont typeface="Wingdings"/>
              <a:buChar char=""/>
              <a:tabLst>
                <a:tab pos="330835" algn="l"/>
              </a:tabLst>
            </a:pP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¿Cómo</a:t>
            </a:r>
            <a:r>
              <a:rPr lang="es-MX" sz="2800" spc="-6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 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se</a:t>
            </a:r>
            <a:r>
              <a:rPr lang="es-MX" sz="2800" spc="-5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 </a:t>
            </a:r>
            <a:r>
              <a:rPr lang="es-MX" sz="2800" spc="-1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Integra</a:t>
            </a:r>
            <a:r>
              <a:rPr lang="es-MX" sz="2800" spc="-5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 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la</a:t>
            </a:r>
            <a:r>
              <a:rPr lang="es-MX" sz="2800" spc="-4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 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ley</a:t>
            </a:r>
            <a:r>
              <a:rPr lang="es-MX" sz="2800" spc="-6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 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de</a:t>
            </a:r>
            <a:r>
              <a:rPr lang="es-MX" sz="2800" spc="-5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 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Ingresos</a:t>
            </a:r>
            <a:r>
              <a:rPr lang="es-MX" sz="2800" spc="-6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 </a:t>
            </a:r>
            <a:r>
              <a:rPr lang="es-MX" sz="2800" spc="-1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Ciudadana?</a:t>
            </a:r>
            <a:endParaRPr lang="es-MX" sz="2800" dirty="0">
              <a:solidFill>
                <a:schemeClr val="bg2">
                  <a:lumMod val="25000"/>
                </a:schemeClr>
              </a:solidFill>
              <a:latin typeface="Montserrat Medium" pitchFamily="2" charset="0"/>
              <a:cs typeface="Calibri"/>
            </a:endParaRPr>
          </a:p>
          <a:p>
            <a:pPr marL="330200" indent="-321945">
              <a:lnSpc>
                <a:spcPct val="100000"/>
              </a:lnSpc>
              <a:buSzPct val="96875"/>
              <a:buFont typeface="Wingdings"/>
              <a:buChar char=""/>
              <a:tabLst>
                <a:tab pos="330200" algn="l"/>
              </a:tabLst>
            </a:pP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Proceso</a:t>
            </a:r>
            <a:r>
              <a:rPr lang="es-MX" sz="2800" spc="-7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 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de</a:t>
            </a:r>
            <a:r>
              <a:rPr lang="es-MX" sz="2800" spc="-3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 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la</a:t>
            </a:r>
            <a:r>
              <a:rPr lang="es-MX" sz="2800" spc="-3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 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Elaboración</a:t>
            </a:r>
            <a:r>
              <a:rPr lang="es-MX" sz="2800" spc="-3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 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de</a:t>
            </a:r>
            <a:r>
              <a:rPr lang="es-MX" sz="2800" spc="-3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 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le</a:t>
            </a:r>
            <a:r>
              <a:rPr lang="es-MX" sz="2800" spc="-3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 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Ley</a:t>
            </a:r>
            <a:r>
              <a:rPr lang="es-MX" sz="2800" spc="-3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 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de</a:t>
            </a:r>
            <a:r>
              <a:rPr lang="es-MX" sz="2800" spc="-3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 </a:t>
            </a:r>
            <a:r>
              <a:rPr lang="es-MX" sz="2800" spc="-1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Ingresos</a:t>
            </a:r>
            <a:endParaRPr lang="es-MX" sz="2800" dirty="0">
              <a:solidFill>
                <a:schemeClr val="bg2">
                  <a:lumMod val="25000"/>
                </a:schemeClr>
              </a:solidFill>
              <a:latin typeface="Montserrat Medium" pitchFamily="2" charset="0"/>
              <a:cs typeface="Calibri"/>
            </a:endParaRPr>
          </a:p>
          <a:p>
            <a:pPr marL="330835" indent="-322580">
              <a:lnSpc>
                <a:spcPct val="100000"/>
              </a:lnSpc>
              <a:buSzPct val="96875"/>
              <a:buFont typeface="Wingdings"/>
              <a:buChar char=""/>
              <a:tabLst>
                <a:tab pos="330835" algn="l"/>
              </a:tabLst>
            </a:pPr>
            <a:r>
              <a:rPr lang="es-MX" sz="2800" spc="-1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Importancia 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de</a:t>
            </a:r>
            <a:r>
              <a:rPr lang="es-MX" sz="2800" spc="-3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 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la</a:t>
            </a:r>
            <a:r>
              <a:rPr lang="es-MX" sz="2800" spc="-2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 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Ley</a:t>
            </a:r>
            <a:r>
              <a:rPr lang="es-MX" sz="2800" spc="-3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 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de</a:t>
            </a:r>
            <a:r>
              <a:rPr lang="es-MX" sz="2800" spc="-3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 </a:t>
            </a:r>
            <a:r>
              <a:rPr lang="es-MX" sz="2800" spc="-1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Ingresos</a:t>
            </a:r>
            <a:endParaRPr lang="es-MX" sz="2800" dirty="0">
              <a:solidFill>
                <a:schemeClr val="bg2">
                  <a:lumMod val="25000"/>
                </a:schemeClr>
              </a:solidFill>
              <a:latin typeface="Montserrat Medium" pitchFamily="2" charset="0"/>
              <a:cs typeface="Calibri"/>
            </a:endParaRPr>
          </a:p>
          <a:p>
            <a:pPr marL="299085" marR="382905" indent="-291465">
              <a:lnSpc>
                <a:spcPct val="100000"/>
              </a:lnSpc>
              <a:buSzPct val="96875"/>
              <a:buFont typeface="Wingdings"/>
              <a:buChar char=""/>
              <a:tabLst>
                <a:tab pos="299085" algn="l"/>
                <a:tab pos="330200" algn="l"/>
              </a:tabLst>
            </a:pP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	Mecanismos</a:t>
            </a:r>
            <a:r>
              <a:rPr lang="es-MX" sz="2800" spc="-7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 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de</a:t>
            </a:r>
            <a:r>
              <a:rPr lang="es-MX" sz="2800" spc="-7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 </a:t>
            </a:r>
            <a:r>
              <a:rPr lang="es-MX" sz="2800" spc="-1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transparencia</a:t>
            </a:r>
            <a:r>
              <a:rPr lang="es-MX" sz="2800" spc="-7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 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y</a:t>
            </a:r>
            <a:r>
              <a:rPr lang="es-MX" sz="2800" spc="-6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 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rendición</a:t>
            </a:r>
            <a:r>
              <a:rPr lang="es-MX" sz="2800" spc="-7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 </a:t>
            </a:r>
            <a:r>
              <a:rPr lang="es-MX" sz="2800" spc="-2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de </a:t>
            </a:r>
            <a:r>
              <a:rPr lang="es-MX" sz="2800" spc="-1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cuentas</a:t>
            </a:r>
            <a:endParaRPr lang="es-MX" sz="2800" dirty="0">
              <a:solidFill>
                <a:schemeClr val="bg2">
                  <a:lumMod val="25000"/>
                </a:schemeClr>
              </a:solidFill>
              <a:latin typeface="Montserrat Medium" pitchFamily="2" charset="0"/>
              <a:cs typeface="Calibri"/>
            </a:endParaRPr>
          </a:p>
          <a:p>
            <a:endParaRPr lang="es-MX" dirty="0">
              <a:latin typeface="Montserrat Medium" pitchFamily="2" charset="0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C2ED315-51E2-8655-407D-472AD8ACD5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262500"/>
            <a:ext cx="10515600" cy="664668"/>
          </a:xfrm>
          <a:prstGeom prst="rect">
            <a:avLst/>
          </a:prstGeom>
        </p:spPr>
        <p:txBody>
          <a:bodyPr vert="horz" wrap="square" lIns="0" tIns="109600" rIns="0" bIns="0" rtlCol="0">
            <a:spAutoFit/>
          </a:bodyPr>
          <a:lstStyle/>
          <a:p>
            <a:pPr marL="375920" algn="ctr">
              <a:lnSpc>
                <a:spcPct val="100000"/>
              </a:lnSpc>
              <a:spcBef>
                <a:spcPts val="100"/>
              </a:spcBef>
            </a:pPr>
            <a:r>
              <a:rPr sz="3600" b="1" i="1" spc="-40" dirty="0">
                <a:solidFill>
                  <a:srgbClr val="790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LEY</a:t>
            </a:r>
            <a:r>
              <a:rPr sz="3600" b="1" i="1" spc="-229" dirty="0">
                <a:solidFill>
                  <a:srgbClr val="790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 </a:t>
            </a:r>
            <a:r>
              <a:rPr sz="3600" b="1" i="1" dirty="0">
                <a:solidFill>
                  <a:srgbClr val="790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DE</a:t>
            </a:r>
            <a:r>
              <a:rPr sz="3600" b="1" i="1" spc="-190" dirty="0">
                <a:solidFill>
                  <a:srgbClr val="790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 </a:t>
            </a:r>
            <a:r>
              <a:rPr sz="3600" b="1" i="1" spc="-220" dirty="0">
                <a:solidFill>
                  <a:srgbClr val="790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INGRESOS</a:t>
            </a:r>
            <a:r>
              <a:rPr sz="3600" b="1" i="1" spc="-155" dirty="0">
                <a:solidFill>
                  <a:srgbClr val="790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 </a:t>
            </a:r>
            <a:r>
              <a:rPr sz="3600" b="1" i="1" spc="-50" dirty="0">
                <a:solidFill>
                  <a:srgbClr val="790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CIUDADANA</a:t>
            </a:r>
            <a:endParaRPr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2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6A71465-27FD-5166-F21F-E285C704E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" y="684834"/>
            <a:ext cx="1509276" cy="150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215DE3-B661-2E07-16B3-7FCF89612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956" y="1143731"/>
            <a:ext cx="11353800" cy="1602549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100"/>
              </a:spcBef>
            </a:pPr>
            <a:r>
              <a:rPr lang="es-MX" sz="3600" b="1" i="1" dirty="0">
                <a:solidFill>
                  <a:srgbClr val="B141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  <a:cs typeface="Calibri"/>
              </a:rPr>
              <a:t>¿QUÉ</a:t>
            </a:r>
            <a:r>
              <a:rPr lang="es-MX" sz="3600" b="1" i="1" spc="-20" dirty="0">
                <a:solidFill>
                  <a:srgbClr val="B141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  <a:cs typeface="Calibri"/>
              </a:rPr>
              <a:t> </a:t>
            </a:r>
            <a:r>
              <a:rPr lang="es-MX" sz="3600" b="1" i="1" dirty="0">
                <a:solidFill>
                  <a:srgbClr val="B141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  <a:cs typeface="Calibri"/>
              </a:rPr>
              <a:t>ES</a:t>
            </a:r>
            <a:r>
              <a:rPr lang="es-MX" sz="3600" b="1" i="1" spc="-20" dirty="0">
                <a:solidFill>
                  <a:srgbClr val="B141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  <a:cs typeface="Calibri"/>
              </a:rPr>
              <a:t> </a:t>
            </a:r>
            <a:r>
              <a:rPr lang="es-MX" sz="3600" b="1" i="1" dirty="0">
                <a:solidFill>
                  <a:srgbClr val="B141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  <a:cs typeface="Calibri"/>
              </a:rPr>
              <a:t>LA</a:t>
            </a:r>
            <a:r>
              <a:rPr lang="es-MX" sz="3600" b="1" i="1" spc="-5" dirty="0">
                <a:solidFill>
                  <a:srgbClr val="B141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  <a:cs typeface="Calibri"/>
              </a:rPr>
              <a:t> </a:t>
            </a:r>
            <a:r>
              <a:rPr lang="es-MX" sz="3600" b="1" i="1" dirty="0">
                <a:solidFill>
                  <a:srgbClr val="B141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  <a:cs typeface="Calibri"/>
              </a:rPr>
              <a:t>LEY</a:t>
            </a:r>
            <a:r>
              <a:rPr lang="es-MX" sz="3600" b="1" i="1" spc="-15" dirty="0">
                <a:solidFill>
                  <a:srgbClr val="B141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  <a:cs typeface="Calibri"/>
              </a:rPr>
              <a:t> </a:t>
            </a:r>
            <a:r>
              <a:rPr lang="es-MX" sz="3600" b="1" i="1" spc="-25" dirty="0">
                <a:solidFill>
                  <a:srgbClr val="B141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  <a:cs typeface="Calibri"/>
              </a:rPr>
              <a:t>DE</a:t>
            </a:r>
            <a:br>
              <a:rPr lang="es-MX" sz="3600" b="1" i="1" dirty="0">
                <a:solidFill>
                  <a:srgbClr val="B141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  <a:cs typeface="Calibri"/>
              </a:rPr>
            </a:br>
            <a:r>
              <a:rPr lang="es-MX" sz="3600" b="1" i="1" dirty="0">
                <a:solidFill>
                  <a:srgbClr val="B141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  <a:cs typeface="Calibri"/>
              </a:rPr>
              <a:t>INGRESOS</a:t>
            </a:r>
            <a:r>
              <a:rPr lang="es-MX" sz="3600" b="1" i="1" spc="-75" dirty="0">
                <a:solidFill>
                  <a:srgbClr val="B141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  <a:cs typeface="Calibri"/>
              </a:rPr>
              <a:t> </a:t>
            </a:r>
            <a:r>
              <a:rPr lang="es-MX" sz="3600" b="1" i="1" spc="-10" dirty="0">
                <a:solidFill>
                  <a:srgbClr val="B141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  <a:cs typeface="Calibri"/>
              </a:rPr>
              <a:t>CIUDADANA?</a:t>
            </a:r>
            <a:endParaRPr lang="es-MX" sz="3600" i="1" dirty="0">
              <a:solidFill>
                <a:srgbClr val="B14141"/>
              </a:solidFill>
              <a:latin typeface="Montserrat Black" panose="00000A00000000000000" pitchFamily="2" charset="0"/>
            </a:endParaRPr>
          </a:p>
        </p:txBody>
      </p:sp>
      <p:pic>
        <p:nvPicPr>
          <p:cNvPr id="4" name="Imagen 3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3F921BE3-AF9E-51EF-6795-5851234C9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" y="893763"/>
            <a:ext cx="3898391" cy="500888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2788D3B-AA4A-6082-B0E0-E129BB8B5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518" y="4932002"/>
            <a:ext cx="1428445" cy="1428445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CB0C39-6290-F872-DB3D-ED90CECC3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0363" y="2743820"/>
            <a:ext cx="8813101" cy="28178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3200" b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Es</a:t>
            </a:r>
            <a:r>
              <a:rPr lang="es-MX" sz="3200" b="0" spc="-45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 </a:t>
            </a:r>
            <a:r>
              <a:rPr lang="es-MX" sz="3200" b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un</a:t>
            </a:r>
            <a:r>
              <a:rPr lang="es-MX" sz="3200" b="0" spc="-4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 </a:t>
            </a:r>
            <a:r>
              <a:rPr lang="es-MX" sz="3200" b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documento</a:t>
            </a:r>
            <a:r>
              <a:rPr lang="es-MX" sz="3200" b="0" spc="-25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 </a:t>
            </a:r>
            <a:r>
              <a:rPr lang="es-MX" sz="3200" b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en</a:t>
            </a:r>
            <a:r>
              <a:rPr lang="es-MX" sz="3200" b="0" spc="-2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 </a:t>
            </a:r>
            <a:r>
              <a:rPr lang="es-MX" sz="3200" b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el</a:t>
            </a:r>
            <a:r>
              <a:rPr lang="es-MX" sz="3200" b="0" spc="-4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 </a:t>
            </a:r>
            <a:r>
              <a:rPr lang="es-MX" sz="3200" b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cuál</a:t>
            </a:r>
            <a:r>
              <a:rPr lang="es-MX" sz="3200" b="0" spc="-15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 </a:t>
            </a:r>
            <a:r>
              <a:rPr lang="es-MX" sz="3200" b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su</a:t>
            </a:r>
            <a:r>
              <a:rPr lang="es-MX" sz="3200" b="0" spc="-35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 </a:t>
            </a:r>
            <a:r>
              <a:rPr lang="es-MX" sz="3200" b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objetivo</a:t>
            </a:r>
            <a:r>
              <a:rPr lang="es-MX" sz="3200" b="0" spc="-4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 </a:t>
            </a:r>
            <a:r>
              <a:rPr lang="es-MX" sz="3200" b="0" spc="-25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es </a:t>
            </a:r>
            <a:r>
              <a:rPr lang="es-MX" sz="3200" b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explicar</a:t>
            </a:r>
            <a:r>
              <a:rPr lang="es-MX" sz="3200" b="0" spc="-5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 </a:t>
            </a:r>
            <a:r>
              <a:rPr lang="es-MX" sz="3200" b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de</a:t>
            </a:r>
            <a:r>
              <a:rPr lang="es-MX" sz="3200" b="0" spc="-5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 </a:t>
            </a:r>
            <a:r>
              <a:rPr lang="es-MX" sz="3200" b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manera</a:t>
            </a:r>
            <a:r>
              <a:rPr lang="es-MX" sz="3200" b="0" spc="-45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 </a:t>
            </a:r>
            <a:r>
              <a:rPr lang="es-MX" sz="3200" b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clara</a:t>
            </a:r>
            <a:r>
              <a:rPr lang="es-MX" sz="3200" b="0" spc="-45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 </a:t>
            </a:r>
            <a:r>
              <a:rPr lang="es-MX" sz="3200" b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y</a:t>
            </a:r>
            <a:r>
              <a:rPr lang="es-MX" sz="3200" b="0" spc="-55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 </a:t>
            </a:r>
            <a:r>
              <a:rPr lang="es-MX" sz="3200" b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sencilla</a:t>
            </a:r>
            <a:r>
              <a:rPr lang="es-MX" sz="3200" b="0" spc="-45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 </a:t>
            </a:r>
            <a:r>
              <a:rPr lang="es-MX" sz="3200" b="0" spc="-25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el </a:t>
            </a:r>
            <a:r>
              <a:rPr lang="es-MX" sz="3200" b="0" spc="-1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contenido</a:t>
            </a:r>
            <a:r>
              <a:rPr lang="es-MX" sz="3200" b="0" spc="-15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 </a:t>
            </a:r>
            <a:r>
              <a:rPr lang="es-MX" sz="3200" b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de</a:t>
            </a:r>
            <a:r>
              <a:rPr lang="es-MX" sz="3200" b="0" spc="-25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 </a:t>
            </a:r>
            <a:r>
              <a:rPr lang="es-MX" sz="3200" b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la</a:t>
            </a:r>
            <a:r>
              <a:rPr lang="es-MX" sz="3200" b="0" spc="-3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 </a:t>
            </a:r>
            <a:r>
              <a:rPr lang="es-MX" sz="3200" b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Ley</a:t>
            </a:r>
            <a:r>
              <a:rPr lang="es-MX" sz="3200" b="0" spc="-2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 </a:t>
            </a:r>
            <a:r>
              <a:rPr lang="es-MX" sz="3200" b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de</a:t>
            </a:r>
            <a:r>
              <a:rPr lang="es-MX" sz="3200" b="0" spc="-25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 </a:t>
            </a:r>
            <a:r>
              <a:rPr lang="es-MX" sz="3200" b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Ingresos,</a:t>
            </a:r>
            <a:r>
              <a:rPr lang="es-MX" sz="3200" b="0" spc="-3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 </a:t>
            </a:r>
            <a:r>
              <a:rPr lang="es-MX" sz="3200" b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que</a:t>
            </a:r>
            <a:r>
              <a:rPr lang="es-MX" sz="3200" b="0" spc="-3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 </a:t>
            </a:r>
            <a:r>
              <a:rPr lang="es-MX" sz="3200" b="0" spc="-2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para </a:t>
            </a:r>
            <a:r>
              <a:rPr lang="es-MX" sz="3200" b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el</a:t>
            </a:r>
            <a:r>
              <a:rPr lang="es-MX" sz="3200" b="0" spc="-3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 </a:t>
            </a:r>
            <a:r>
              <a:rPr lang="es-MX" sz="3200" b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año</a:t>
            </a:r>
            <a:r>
              <a:rPr lang="es-MX" sz="3200" b="0" spc="-35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 </a:t>
            </a:r>
            <a:r>
              <a:rPr lang="es-MX" sz="3200" b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2026</a:t>
            </a:r>
            <a:r>
              <a:rPr lang="es-MX" sz="3200" b="0" spc="-25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 </a:t>
            </a:r>
            <a:r>
              <a:rPr lang="es-MX" sz="3200" b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asciende</a:t>
            </a:r>
            <a:r>
              <a:rPr lang="es-MX" sz="3200" b="0" spc="-2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 </a:t>
            </a:r>
            <a:r>
              <a:rPr lang="es-MX" sz="3200" b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a</a:t>
            </a:r>
            <a:r>
              <a:rPr lang="es-MX" sz="3200" b="0" spc="-4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 </a:t>
            </a:r>
            <a:r>
              <a:rPr lang="es-MX" sz="3200" b="1" spc="-1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42,092,435,041</a:t>
            </a:r>
            <a:endParaRPr lang="es-MX" sz="3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70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07F313-57D0-5F83-2EB8-756B8EEF5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974" y="1825625"/>
            <a:ext cx="6981825" cy="4351338"/>
          </a:xfrm>
        </p:spPr>
        <p:txBody>
          <a:bodyPr>
            <a:normAutofit fontScale="92500"/>
          </a:bodyPr>
          <a:lstStyle/>
          <a:p>
            <a:pPr marL="0" indent="0" algn="r">
              <a:buNone/>
            </a:pPr>
            <a:r>
              <a:rPr lang="es-MX" sz="2800" b="1" i="1" dirty="0">
                <a:solidFill>
                  <a:srgbClr val="790F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Se integra por dos fuentes:</a:t>
            </a:r>
          </a:p>
          <a:p>
            <a:pPr algn="just"/>
            <a:r>
              <a:rPr lang="es-MX" sz="2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La primera por Ingresos Propios, que son los pagos que hacemos todos los Zacatecanos, en las recaudaciones de rentas del Estado por la cantidad de </a:t>
            </a:r>
            <a:r>
              <a:rPr lang="es-MX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$4,601,701,523 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millones de pesos.</a:t>
            </a:r>
          </a:p>
          <a:p>
            <a:pPr algn="just"/>
            <a:r>
              <a:rPr lang="es-MX" sz="2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La segunda por Transferencias Federales que asciende a </a:t>
            </a:r>
            <a:r>
              <a:rPr lang="es-MX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$37,490,733,518 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millones de pesos, estos por ser integrantes de un Convenio.</a:t>
            </a:r>
          </a:p>
          <a:p>
            <a:endParaRPr lang="es-MX" dirty="0"/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FA1C1711-791E-E00B-67B9-910A5294A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67" y="2311722"/>
            <a:ext cx="4161507" cy="3379144"/>
          </a:xfrm>
          <a:prstGeom prst="rect">
            <a:avLst/>
          </a:prstGeom>
        </p:spPr>
      </p:pic>
      <p:sp>
        <p:nvSpPr>
          <p:cNvPr id="6" name="Bocadillo: rectángulo 5">
            <a:extLst>
              <a:ext uri="{FF2B5EF4-FFF2-40B4-BE49-F238E27FC236}">
                <a16:creationId xmlns:a16="http://schemas.microsoft.com/office/drawing/2014/main" id="{620C2EB1-093F-1A74-B3E3-3326557E8623}"/>
              </a:ext>
            </a:extLst>
          </p:cNvPr>
          <p:cNvSpPr/>
          <p:nvPr/>
        </p:nvSpPr>
        <p:spPr>
          <a:xfrm>
            <a:off x="210467" y="652784"/>
            <a:ext cx="7277100" cy="1028700"/>
          </a:xfrm>
          <a:prstGeom prst="wedgeRect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A ok, está bien, pero bueno y ¿cómo se integra este documento?</a:t>
            </a:r>
            <a:endParaRPr lang="es-MX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08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86C2E-CF7E-4FE6-B03E-4B41237B6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E1667E-79A5-D534-54FC-8BC6BD4BD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352" y="983231"/>
            <a:ext cx="8227184" cy="50174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b="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En el </a:t>
            </a:r>
            <a:r>
              <a:rPr lang="es-ES" sz="2400" b="1" dirty="0">
                <a:solidFill>
                  <a:srgbClr val="C00000"/>
                </a:solidFill>
                <a:latin typeface="Montserrat ExtraBold" panose="00000900000000000000" pitchFamily="2" charset="0"/>
              </a:rPr>
              <a:t>Gobierno del Estado de Zacatecas </a:t>
            </a:r>
            <a:r>
              <a:rPr lang="es-ES" sz="2400" b="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estamos comprometidos con la transparencia y rendición de cuentas, por este motivo ponemos a disposición de todos los Zacatecanos la </a:t>
            </a:r>
            <a:r>
              <a:rPr lang="es-ES" sz="2400" b="1" dirty="0">
                <a:solidFill>
                  <a:srgbClr val="C00000"/>
                </a:solidFill>
                <a:latin typeface="Montserrat ExtraBold" panose="00000900000000000000" pitchFamily="2" charset="0"/>
              </a:rPr>
              <a:t>Ley de Ingresos Ciudadana para el 2026</a:t>
            </a:r>
            <a:r>
              <a:rPr lang="es-ES" sz="2400" b="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, que es un documento en el cual se plasma y da a conocer de dónde obtiene el Gobierno los recursos y así poder hacer frente a los compromisos que tiene con todos los Zacatecanos, este documento debe de estar acorde con el presupuesto de Egresos para así lograr un equilibrio en los Ingresos y el gasto, a esto de le conoce como equilibrio fiscal.</a:t>
            </a:r>
          </a:p>
          <a:p>
            <a:endParaRPr lang="es-MX" dirty="0">
              <a:latin typeface="Montserrat Medium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FC01C8E-E6E0-DD2D-5A12-E6F01CF41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611" y="4923138"/>
            <a:ext cx="1415118" cy="1415118"/>
          </a:xfrm>
          <a:prstGeom prst="rect">
            <a:avLst/>
          </a:prstGeom>
        </p:spPr>
      </p:pic>
      <p:sp>
        <p:nvSpPr>
          <p:cNvPr id="6" name="Es igual a 5">
            <a:extLst>
              <a:ext uri="{FF2B5EF4-FFF2-40B4-BE49-F238E27FC236}">
                <a16:creationId xmlns:a16="http://schemas.microsoft.com/office/drawing/2014/main" id="{1603B787-01B8-5FBE-B3BD-4858C771DDD8}"/>
              </a:ext>
            </a:extLst>
          </p:cNvPr>
          <p:cNvSpPr/>
          <p:nvPr/>
        </p:nvSpPr>
        <p:spPr>
          <a:xfrm>
            <a:off x="4531067" y="5681745"/>
            <a:ext cx="676318" cy="510950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D17E63F-4383-FBF4-CBF7-5453164E91A0}"/>
              </a:ext>
            </a:extLst>
          </p:cNvPr>
          <p:cNvSpPr txBox="1"/>
          <p:nvPr/>
        </p:nvSpPr>
        <p:spPr>
          <a:xfrm>
            <a:off x="2054611" y="6338256"/>
            <a:ext cx="1251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Ingreso</a:t>
            </a:r>
          </a:p>
        </p:txBody>
      </p:sp>
      <p:pic>
        <p:nvPicPr>
          <p:cNvPr id="11" name="object 7">
            <a:extLst>
              <a:ext uri="{FF2B5EF4-FFF2-40B4-BE49-F238E27FC236}">
                <a16:creationId xmlns:a16="http://schemas.microsoft.com/office/drawing/2014/main" id="{B68A911C-4EEE-6F0F-1EB5-C5019B1403E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43320" y="3699664"/>
            <a:ext cx="2330107" cy="315833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A4CCE98-14F5-03C7-22CB-E91340C71B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105" y="4923138"/>
            <a:ext cx="1415118" cy="141511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85E8FA2-7EF2-38E7-25EC-AB519F2AB83D}"/>
              </a:ext>
            </a:extLst>
          </p:cNvPr>
          <p:cNvSpPr txBox="1"/>
          <p:nvPr/>
        </p:nvSpPr>
        <p:spPr>
          <a:xfrm>
            <a:off x="6432160" y="6355146"/>
            <a:ext cx="1251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Egreso</a:t>
            </a:r>
          </a:p>
        </p:txBody>
      </p:sp>
    </p:spTree>
    <p:extLst>
      <p:ext uri="{BB962C8B-B14F-4D97-AF65-F5344CB8AC3E}">
        <p14:creationId xmlns:p14="http://schemas.microsoft.com/office/powerpoint/2010/main" val="379016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FDA78-F327-CB4F-EBB3-F4E7F1EB4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B0FAFA-DDE9-0401-52F4-B666006D0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6959" y="1761616"/>
            <a:ext cx="6427090" cy="47123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800" b="1" i="1" dirty="0">
                <a:solidFill>
                  <a:srgbClr val="790F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</a:rPr>
              <a:t>Se integra por dos fuentes:</a:t>
            </a:r>
          </a:p>
          <a:p>
            <a:pPr algn="just"/>
            <a:r>
              <a:rPr lang="es-MX" sz="2600" b="1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La primera por Ingresos Propios</a:t>
            </a:r>
            <a:r>
              <a:rPr lang="es-MX" sz="26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, que son los pagos que hacemos todos los Zacatecanos, en las recaudaciones de rentas del Estado por la cantidad de </a:t>
            </a:r>
            <a:r>
              <a:rPr lang="es-MX" sz="2600" b="1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$4,601,701,523 </a:t>
            </a:r>
            <a:r>
              <a:rPr lang="es-MX" sz="26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millones de pesos.</a:t>
            </a:r>
          </a:p>
          <a:p>
            <a:pPr algn="just"/>
            <a:r>
              <a:rPr lang="es-MX" sz="2600" b="1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La segunda por Transferencias Federales </a:t>
            </a:r>
            <a:r>
              <a:rPr lang="es-MX" sz="26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que asciende a </a:t>
            </a:r>
            <a:r>
              <a:rPr lang="es-MX" sz="2600" b="1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$37,490,733,518 </a:t>
            </a:r>
            <a:r>
              <a:rPr lang="es-MX" sz="26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millones de pesos, estos por ser integrantes de un Convenio.</a:t>
            </a:r>
          </a:p>
          <a:p>
            <a:endParaRPr lang="es-MX" dirty="0">
              <a:latin typeface="Montserrat Medium" pitchFamily="2" charset="0"/>
            </a:endParaRPr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30C76B91-827A-2588-E315-966774527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31" y="2935931"/>
            <a:ext cx="4161507" cy="3379144"/>
          </a:xfrm>
          <a:prstGeom prst="rect">
            <a:avLst/>
          </a:prstGeom>
        </p:spPr>
      </p:pic>
      <p:sp>
        <p:nvSpPr>
          <p:cNvPr id="6" name="Bocadillo: rectángulo 5">
            <a:extLst>
              <a:ext uri="{FF2B5EF4-FFF2-40B4-BE49-F238E27FC236}">
                <a16:creationId xmlns:a16="http://schemas.microsoft.com/office/drawing/2014/main" id="{934B0DDA-6CDD-8C5D-4BAD-0B9858383B71}"/>
              </a:ext>
            </a:extLst>
          </p:cNvPr>
          <p:cNvSpPr/>
          <p:nvPr/>
        </p:nvSpPr>
        <p:spPr>
          <a:xfrm>
            <a:off x="838200" y="542925"/>
            <a:ext cx="7277100" cy="1028700"/>
          </a:xfrm>
          <a:prstGeom prst="wedgeRect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A ok, está bien, pero bueno y ¿cómo se integra este documento?</a:t>
            </a:r>
            <a:endParaRPr lang="es-MX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7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F07D1-CC3D-9208-D0E9-9FE6CA533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451CA13A-BD22-0CF6-353D-5E3D14FD931A}"/>
              </a:ext>
            </a:extLst>
          </p:cNvPr>
          <p:cNvSpPr txBox="1">
            <a:spLocks/>
          </p:cNvSpPr>
          <p:nvPr/>
        </p:nvSpPr>
        <p:spPr>
          <a:xfrm>
            <a:off x="-1228344" y="6271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s-MX" sz="3000" b="1" i="1" dirty="0">
                <a:solidFill>
                  <a:srgbClr val="5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anose="00000900000000000000" pitchFamily="2" charset="0"/>
                <a:cs typeface="Calibri"/>
              </a:rPr>
              <a:t>LA INTEGRACIÓN DE LOS INGRESOS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s-MX" sz="3000" b="1" i="1" dirty="0">
                <a:solidFill>
                  <a:srgbClr val="5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anose="00000900000000000000" pitchFamily="2" charset="0"/>
                <a:cs typeface="Calibri"/>
              </a:rPr>
              <a:t>ESTÁ COMO LA SIGUIENTE TABLA:</a:t>
            </a:r>
            <a:endParaRPr lang="es-MX" sz="3000" i="1" dirty="0">
              <a:latin typeface="Montserrat ExtraBold" panose="00000900000000000000" pitchFamily="2" charset="0"/>
            </a:endParaRPr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AA64CF76-5F9E-AE31-3BDF-CF368B39CCB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25112" y="1956596"/>
            <a:ext cx="5575965" cy="3990140"/>
            <a:chOff x="3958" y="1510"/>
            <a:chExt cx="2616" cy="1872"/>
          </a:xfrm>
        </p:grpSpPr>
        <p:sp>
          <p:nvSpPr>
            <p:cNvPr id="8" name="AutoShape 2">
              <a:extLst>
                <a:ext uri="{FF2B5EF4-FFF2-40B4-BE49-F238E27FC236}">
                  <a16:creationId xmlns:a16="http://schemas.microsoft.com/office/drawing/2014/main" id="{6EDBE9E2-6C6D-A39B-A29A-6B1E8B4F337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958" y="1510"/>
              <a:ext cx="2442" cy="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19FDE457-F3BA-D6D1-E396-DC10C34CF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" y="1510"/>
              <a:ext cx="2442" cy="138"/>
            </a:xfrm>
            <a:prstGeom prst="rect">
              <a:avLst/>
            </a:prstGeom>
            <a:solidFill>
              <a:srgbClr val="1AA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BD8D7251-E0F3-C7B7-9200-5E835643B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" y="2437"/>
              <a:ext cx="2442" cy="13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4CABBC5B-8961-918E-5142-F510B5F07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" y="3232"/>
              <a:ext cx="2442" cy="1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952E5A35-8AAF-9792-5DCA-E36B18790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" y="1522"/>
              <a:ext cx="944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INGRESOS PROPIOS</a:t>
              </a:r>
              <a:endParaRPr kumimoji="0" lang="es-MX" altLang="es-MX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DA838CD-603A-0868-3330-465D80D81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9" y="1522"/>
              <a:ext cx="425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MX" altLang="es-MX" sz="1100" b="1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4</a:t>
              </a:r>
              <a:r>
                <a:rPr kumimoji="0" lang="es-MX" altLang="es-MX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,601,701,523</a:t>
              </a:r>
              <a:endPara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BCD80D65-2D59-48B1-01C5-074F64E37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" y="1654"/>
              <a:ext cx="547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IMPUESTOS</a:t>
              </a:r>
              <a:endParaRPr kumimoji="0" lang="es-MX" altLang="es-MX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C317B573-45D1-60DA-7625-230593A5A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9" y="1654"/>
              <a:ext cx="425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2,689,092,705</a:t>
              </a:r>
              <a:endPara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D8D451D4-17E7-12CC-3303-19BBEB65D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" y="1787"/>
              <a:ext cx="1431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CONTRIBUCIONES DE MEJORA</a:t>
              </a:r>
              <a:endParaRPr kumimoji="0" lang="es-MX" altLang="es-MX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6D4A8E37-3E3D-E73E-6623-D0E82FF15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7" y="1787"/>
              <a:ext cx="332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MX" altLang="es-MX" sz="1100" b="1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10</a:t>
              </a:r>
              <a:r>
                <a:rPr kumimoji="0" lang="es-MX" altLang="es-MX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,000,000</a:t>
              </a:r>
              <a:endPara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AB10346C-FC95-A4A0-64F1-86826EDB8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" y="1919"/>
              <a:ext cx="541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DERECHOS</a:t>
              </a:r>
              <a:endParaRPr kumimoji="0" lang="es-MX" altLang="es-MX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4">
              <a:extLst>
                <a:ext uri="{FF2B5EF4-FFF2-40B4-BE49-F238E27FC236}">
                  <a16:creationId xmlns:a16="http://schemas.microsoft.com/office/drawing/2014/main" id="{6FA25DED-576D-392D-6103-CC53DC31D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9" y="1919"/>
              <a:ext cx="425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MX" altLang="es-MX" sz="1100" b="1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1</a:t>
              </a:r>
              <a:r>
                <a:rPr kumimoji="0" lang="es-MX" altLang="es-MX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,523,916,121</a:t>
              </a:r>
              <a:endPara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5">
              <a:extLst>
                <a:ext uri="{FF2B5EF4-FFF2-40B4-BE49-F238E27FC236}">
                  <a16:creationId xmlns:a16="http://schemas.microsoft.com/office/drawing/2014/main" id="{88889A72-D70D-E047-4B1E-8892A61E4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" y="2052"/>
              <a:ext cx="613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PRODUCTOS</a:t>
              </a:r>
              <a:endParaRPr kumimoji="0" lang="es-MX" altLang="es-MX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6">
              <a:extLst>
                <a:ext uri="{FF2B5EF4-FFF2-40B4-BE49-F238E27FC236}">
                  <a16:creationId xmlns:a16="http://schemas.microsoft.com/office/drawing/2014/main" id="{5BF25BFF-42E1-FDC1-3147-DB6A33443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1" y="2052"/>
              <a:ext cx="369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182,491,207</a:t>
              </a:r>
              <a:endPara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17">
              <a:extLst>
                <a:ext uri="{FF2B5EF4-FFF2-40B4-BE49-F238E27FC236}">
                  <a16:creationId xmlns:a16="http://schemas.microsoft.com/office/drawing/2014/main" id="{8C4B18BE-43B9-5E0A-C699-BBCF6EB08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" y="2184"/>
              <a:ext cx="1041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APROVECHAMIENTOS</a:t>
              </a:r>
              <a:endParaRPr kumimoji="0" lang="es-MX" altLang="es-MX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18">
              <a:extLst>
                <a:ext uri="{FF2B5EF4-FFF2-40B4-BE49-F238E27FC236}">
                  <a16:creationId xmlns:a16="http://schemas.microsoft.com/office/drawing/2014/main" id="{CB788EBA-70C5-74DA-40AC-B0CF3D5BA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1" y="2184"/>
              <a:ext cx="369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MX" altLang="es-MX" sz="1100" b="1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196</a:t>
              </a:r>
              <a:r>
                <a:rPr kumimoji="0" lang="es-MX" altLang="es-MX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,201,490</a:t>
              </a:r>
              <a:endPara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1B6AA889-CF70-A561-C11E-6E7EEF771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" y="2449"/>
              <a:ext cx="102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INGRESOS FEDERALES</a:t>
              </a:r>
              <a:endParaRPr kumimoji="0" lang="es-MX" altLang="es-MX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0">
              <a:extLst>
                <a:ext uri="{FF2B5EF4-FFF2-40B4-BE49-F238E27FC236}">
                  <a16:creationId xmlns:a16="http://schemas.microsoft.com/office/drawing/2014/main" id="{FA881756-20AA-CF0D-9F90-4A6D2F276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0" y="2449"/>
              <a:ext cx="462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37,490,733,518</a:t>
              </a:r>
              <a:endPara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1">
              <a:extLst>
                <a:ext uri="{FF2B5EF4-FFF2-40B4-BE49-F238E27FC236}">
                  <a16:creationId xmlns:a16="http://schemas.microsoft.com/office/drawing/2014/main" id="{40C16C43-C6AB-0074-4AA5-4A724D578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" y="2581"/>
              <a:ext cx="878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PARTICIPACIONES</a:t>
              </a:r>
              <a:endParaRPr kumimoji="0" lang="es-MX" altLang="es-MX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2">
              <a:extLst>
                <a:ext uri="{FF2B5EF4-FFF2-40B4-BE49-F238E27FC236}">
                  <a16:creationId xmlns:a16="http://schemas.microsoft.com/office/drawing/2014/main" id="{65CEA515-4778-689B-9C32-5B64B752E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0" y="2581"/>
              <a:ext cx="462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15,437,629,771</a:t>
              </a:r>
              <a:endPara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3F8C482C-DA83-7A8D-77E0-05EFE38FE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" y="2714"/>
              <a:ext cx="776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APORTACIONES</a:t>
              </a:r>
              <a:endParaRPr kumimoji="0" lang="es-MX" altLang="es-MX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4">
              <a:extLst>
                <a:ext uri="{FF2B5EF4-FFF2-40B4-BE49-F238E27FC236}">
                  <a16:creationId xmlns:a16="http://schemas.microsoft.com/office/drawing/2014/main" id="{8BE258D9-F75D-B125-2721-910E77B36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0" y="2714"/>
              <a:ext cx="462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16,617,065,237</a:t>
              </a:r>
              <a:endPara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6D48E491-9541-305C-D649-04B6E1D23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" y="2846"/>
              <a:ext cx="146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CONVENIOS Y ASIGNACIONES</a:t>
              </a:r>
              <a:endParaRPr kumimoji="0" lang="es-MX" altLang="es-MX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6">
              <a:extLst>
                <a:ext uri="{FF2B5EF4-FFF2-40B4-BE49-F238E27FC236}">
                  <a16:creationId xmlns:a16="http://schemas.microsoft.com/office/drawing/2014/main" id="{6B9F84DC-9501-91A3-8483-7C2CF950A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9" y="2846"/>
              <a:ext cx="425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4,721,098,686</a:t>
              </a:r>
              <a:endPara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51ADB776-B3A8-893A-B713-A2643E206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" y="2979"/>
              <a:ext cx="1269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INGRESOS COORDINADOS</a:t>
              </a:r>
              <a:endPara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BC1A1DF2-603C-AFDB-A477-B504A533F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1" y="2979"/>
              <a:ext cx="369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MX" altLang="es-MX" sz="1100" b="1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714</a:t>
              </a:r>
              <a:r>
                <a:rPr kumimoji="0" lang="es-MX" altLang="es-MX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,939,824</a:t>
              </a:r>
              <a:endPara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6EF3DC36-F9F1-897E-2B21-DB9AA6453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" y="3244"/>
              <a:ext cx="914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INGRESOS TOTALES</a:t>
              </a:r>
              <a:endParaRPr kumimoji="0" lang="es-MX" altLang="es-MX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0">
              <a:extLst>
                <a:ext uri="{FF2B5EF4-FFF2-40B4-BE49-F238E27FC236}">
                  <a16:creationId xmlns:a16="http://schemas.microsoft.com/office/drawing/2014/main" id="{8AEF34B0-7382-E6E7-E248-43D8DB72C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0" y="3244"/>
              <a:ext cx="462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42,092,435,041</a:t>
              </a:r>
              <a:endPara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1">
              <a:extLst>
                <a:ext uri="{FF2B5EF4-FFF2-40B4-BE49-F238E27FC236}">
                  <a16:creationId xmlns:a16="http://schemas.microsoft.com/office/drawing/2014/main" id="{EB5C6426-8EFD-155B-8BC1-089E03166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" y="1510"/>
              <a:ext cx="6" cy="1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7" name="Rectangle 32">
              <a:extLst>
                <a:ext uri="{FF2B5EF4-FFF2-40B4-BE49-F238E27FC236}">
                  <a16:creationId xmlns:a16="http://schemas.microsoft.com/office/drawing/2014/main" id="{4F091C06-1F2C-CD46-4363-F45977FE0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3" y="1510"/>
              <a:ext cx="6" cy="1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8" name="Rectangle 33">
              <a:extLst>
                <a:ext uri="{FF2B5EF4-FFF2-40B4-BE49-F238E27FC236}">
                  <a16:creationId xmlns:a16="http://schemas.microsoft.com/office/drawing/2014/main" id="{ECE49365-881A-4FF4-AB1C-4CC7C43C2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6" y="1510"/>
              <a:ext cx="6" cy="1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9" name="Rectangle 34">
              <a:extLst>
                <a:ext uri="{FF2B5EF4-FFF2-40B4-BE49-F238E27FC236}">
                  <a16:creationId xmlns:a16="http://schemas.microsoft.com/office/drawing/2014/main" id="{69034706-1BFE-ACAD-4090-1D4FD6E2E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4" y="1510"/>
              <a:ext cx="6" cy="1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A05BC23D-AA35-302D-1923-8AEB216B03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1648"/>
              <a:ext cx="0" cy="789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41" name="Rectangle 36">
              <a:extLst>
                <a:ext uri="{FF2B5EF4-FFF2-40B4-BE49-F238E27FC236}">
                  <a16:creationId xmlns:a16="http://schemas.microsoft.com/office/drawing/2014/main" id="{04249121-AF16-8695-EB6C-818E00D873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" y="1648"/>
              <a:ext cx="6" cy="789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42" name="Line 37">
              <a:extLst>
                <a:ext uri="{FF2B5EF4-FFF2-40B4-BE49-F238E27FC236}">
                  <a16:creationId xmlns:a16="http://schemas.microsoft.com/office/drawing/2014/main" id="{94248F55-BBF2-2CC5-98AC-EEB9AA3D97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53" y="1648"/>
              <a:ext cx="0" cy="789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43" name="Rectangle 38">
              <a:extLst>
                <a:ext uri="{FF2B5EF4-FFF2-40B4-BE49-F238E27FC236}">
                  <a16:creationId xmlns:a16="http://schemas.microsoft.com/office/drawing/2014/main" id="{B83D50E2-CEC8-5CC2-74B1-28BB81815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3" y="1648"/>
              <a:ext cx="6" cy="789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44" name="Line 39">
              <a:extLst>
                <a:ext uri="{FF2B5EF4-FFF2-40B4-BE49-F238E27FC236}">
                  <a16:creationId xmlns:a16="http://schemas.microsoft.com/office/drawing/2014/main" id="{D28DC97B-5EE0-F1F1-2D7E-F1E0BBD208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6" y="1648"/>
              <a:ext cx="0" cy="789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45" name="Rectangle 40">
              <a:extLst>
                <a:ext uri="{FF2B5EF4-FFF2-40B4-BE49-F238E27FC236}">
                  <a16:creationId xmlns:a16="http://schemas.microsoft.com/office/drawing/2014/main" id="{2F78DE9A-F0E4-A729-D39F-A65134610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6" y="1648"/>
              <a:ext cx="6" cy="789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46" name="Line 41">
              <a:extLst>
                <a:ext uri="{FF2B5EF4-FFF2-40B4-BE49-F238E27FC236}">
                  <a16:creationId xmlns:a16="http://schemas.microsoft.com/office/drawing/2014/main" id="{A0BF6F59-C1C4-E3E3-BB43-2629B95904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94" y="1648"/>
              <a:ext cx="0" cy="789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47" name="Rectangle 42">
              <a:extLst>
                <a:ext uri="{FF2B5EF4-FFF2-40B4-BE49-F238E27FC236}">
                  <a16:creationId xmlns:a16="http://schemas.microsoft.com/office/drawing/2014/main" id="{1CE01931-A65E-60D1-29E2-9ACA883F9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4" y="1648"/>
              <a:ext cx="6" cy="789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48" name="Line 43">
              <a:extLst>
                <a:ext uri="{FF2B5EF4-FFF2-40B4-BE49-F238E27FC236}">
                  <a16:creationId xmlns:a16="http://schemas.microsoft.com/office/drawing/2014/main" id="{830EA972-D237-EA9D-29E2-F53C593D8A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2575"/>
              <a:ext cx="0" cy="657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49" name="Rectangle 44">
              <a:extLst>
                <a:ext uri="{FF2B5EF4-FFF2-40B4-BE49-F238E27FC236}">
                  <a16:creationId xmlns:a16="http://schemas.microsoft.com/office/drawing/2014/main" id="{429F880D-C778-CC90-34ED-829813330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" y="2575"/>
              <a:ext cx="6" cy="657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50" name="Line 45">
              <a:extLst>
                <a:ext uri="{FF2B5EF4-FFF2-40B4-BE49-F238E27FC236}">
                  <a16:creationId xmlns:a16="http://schemas.microsoft.com/office/drawing/2014/main" id="{BB3E8D79-F568-446A-F0AA-3E63C05152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53" y="2575"/>
              <a:ext cx="0" cy="657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51" name="Rectangle 46">
              <a:extLst>
                <a:ext uri="{FF2B5EF4-FFF2-40B4-BE49-F238E27FC236}">
                  <a16:creationId xmlns:a16="http://schemas.microsoft.com/office/drawing/2014/main" id="{B681EB8F-BEE6-3679-52EB-5D6CAB813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3" y="2575"/>
              <a:ext cx="6" cy="657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52" name="Line 47">
              <a:extLst>
                <a:ext uri="{FF2B5EF4-FFF2-40B4-BE49-F238E27FC236}">
                  <a16:creationId xmlns:a16="http://schemas.microsoft.com/office/drawing/2014/main" id="{EB642392-5DA7-F6CA-DD2A-797E4F0BF0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6" y="2575"/>
              <a:ext cx="0" cy="657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53" name="Rectangle 48">
              <a:extLst>
                <a:ext uri="{FF2B5EF4-FFF2-40B4-BE49-F238E27FC236}">
                  <a16:creationId xmlns:a16="http://schemas.microsoft.com/office/drawing/2014/main" id="{E2B366B9-96D4-17DD-65C6-192D09A9B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6" y="2575"/>
              <a:ext cx="6" cy="657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54" name="Line 49">
              <a:extLst>
                <a:ext uri="{FF2B5EF4-FFF2-40B4-BE49-F238E27FC236}">
                  <a16:creationId xmlns:a16="http://schemas.microsoft.com/office/drawing/2014/main" id="{4FE8F51C-F8FD-2BFC-BF92-92D6C7B713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94" y="2575"/>
              <a:ext cx="0" cy="657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55" name="Rectangle 50">
              <a:extLst>
                <a:ext uri="{FF2B5EF4-FFF2-40B4-BE49-F238E27FC236}">
                  <a16:creationId xmlns:a16="http://schemas.microsoft.com/office/drawing/2014/main" id="{22AD1FBD-0794-EF1A-9FC1-14063942A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4" y="2575"/>
              <a:ext cx="6" cy="657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56" name="Line 51">
              <a:extLst>
                <a:ext uri="{FF2B5EF4-FFF2-40B4-BE49-F238E27FC236}">
                  <a16:creationId xmlns:a16="http://schemas.microsoft.com/office/drawing/2014/main" id="{BFDCD1F1-EF02-DAF3-2F35-15217473A5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3370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57" name="Rectangle 52">
              <a:extLst>
                <a:ext uri="{FF2B5EF4-FFF2-40B4-BE49-F238E27FC236}">
                  <a16:creationId xmlns:a16="http://schemas.microsoft.com/office/drawing/2014/main" id="{E4DC0390-C5AD-E81E-6EDF-E46513037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" y="3370"/>
              <a:ext cx="6" cy="6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58" name="Line 53">
              <a:extLst>
                <a:ext uri="{FF2B5EF4-FFF2-40B4-BE49-F238E27FC236}">
                  <a16:creationId xmlns:a16="http://schemas.microsoft.com/office/drawing/2014/main" id="{C20A3072-4BE0-0DC6-BC35-B52FE0E89E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53" y="3370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59" name="Rectangle 54">
              <a:extLst>
                <a:ext uri="{FF2B5EF4-FFF2-40B4-BE49-F238E27FC236}">
                  <a16:creationId xmlns:a16="http://schemas.microsoft.com/office/drawing/2014/main" id="{86BFF8F3-F9B8-9D4D-715A-FF880D827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3" y="3370"/>
              <a:ext cx="6" cy="6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60" name="Line 55">
              <a:extLst>
                <a:ext uri="{FF2B5EF4-FFF2-40B4-BE49-F238E27FC236}">
                  <a16:creationId xmlns:a16="http://schemas.microsoft.com/office/drawing/2014/main" id="{31C41EB2-2474-B951-80AB-D34FCFA9EF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6" y="3370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61" name="Rectangle 56">
              <a:extLst>
                <a:ext uri="{FF2B5EF4-FFF2-40B4-BE49-F238E27FC236}">
                  <a16:creationId xmlns:a16="http://schemas.microsoft.com/office/drawing/2014/main" id="{8F49E1A1-6EA3-FC83-C1F2-903CDFC67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6" y="3370"/>
              <a:ext cx="6" cy="6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62" name="Line 57">
              <a:extLst>
                <a:ext uri="{FF2B5EF4-FFF2-40B4-BE49-F238E27FC236}">
                  <a16:creationId xmlns:a16="http://schemas.microsoft.com/office/drawing/2014/main" id="{D6DE796B-00EB-EA70-C05E-BDAE799122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94" y="3370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63" name="Rectangle 58">
              <a:extLst>
                <a:ext uri="{FF2B5EF4-FFF2-40B4-BE49-F238E27FC236}">
                  <a16:creationId xmlns:a16="http://schemas.microsoft.com/office/drawing/2014/main" id="{B0EF927C-EABA-D187-67D9-6F21C32A2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4" y="3370"/>
              <a:ext cx="6" cy="6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64" name="Line 59">
              <a:extLst>
                <a:ext uri="{FF2B5EF4-FFF2-40B4-BE49-F238E27FC236}">
                  <a16:creationId xmlns:a16="http://schemas.microsoft.com/office/drawing/2014/main" id="{AEFAB697-668E-5D3D-F478-1A10EE7BC4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" y="1510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65" name="Rectangle 60">
              <a:extLst>
                <a:ext uri="{FF2B5EF4-FFF2-40B4-BE49-F238E27FC236}">
                  <a16:creationId xmlns:a16="http://schemas.microsoft.com/office/drawing/2014/main" id="{6E1650F3-B6F3-4C8B-31DC-5934FAB08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" y="1510"/>
              <a:ext cx="6" cy="6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66" name="Line 61">
              <a:extLst>
                <a:ext uri="{FF2B5EF4-FFF2-40B4-BE49-F238E27FC236}">
                  <a16:creationId xmlns:a16="http://schemas.microsoft.com/office/drawing/2014/main" id="{91CDF9D9-3F11-FC87-B8A4-4B06D5E9AC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" y="1642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67" name="Rectangle 62">
              <a:extLst>
                <a:ext uri="{FF2B5EF4-FFF2-40B4-BE49-F238E27FC236}">
                  <a16:creationId xmlns:a16="http://schemas.microsoft.com/office/drawing/2014/main" id="{E07649C6-7713-5512-3540-387C9B679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" y="1642"/>
              <a:ext cx="6" cy="6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68" name="Line 63">
              <a:extLst>
                <a:ext uri="{FF2B5EF4-FFF2-40B4-BE49-F238E27FC236}">
                  <a16:creationId xmlns:a16="http://schemas.microsoft.com/office/drawing/2014/main" id="{329F11A8-7CA8-489E-9F22-86C1266766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1775"/>
              <a:ext cx="2442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69" name="Rectangle 64">
              <a:extLst>
                <a:ext uri="{FF2B5EF4-FFF2-40B4-BE49-F238E27FC236}">
                  <a16:creationId xmlns:a16="http://schemas.microsoft.com/office/drawing/2014/main" id="{909B7127-1AD8-9A40-F674-438A2138E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" y="1775"/>
              <a:ext cx="2448" cy="6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0" name="Line 65">
              <a:extLst>
                <a:ext uri="{FF2B5EF4-FFF2-40B4-BE49-F238E27FC236}">
                  <a16:creationId xmlns:a16="http://schemas.microsoft.com/office/drawing/2014/main" id="{21354481-44CC-AB64-FBFC-C272ADE4F1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1907"/>
              <a:ext cx="2442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D6722ACE-992B-ACFA-CFB7-F8E7F0B5B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" y="1907"/>
              <a:ext cx="2448" cy="6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2" name="Line 67">
              <a:extLst>
                <a:ext uri="{FF2B5EF4-FFF2-40B4-BE49-F238E27FC236}">
                  <a16:creationId xmlns:a16="http://schemas.microsoft.com/office/drawing/2014/main" id="{0E4F4DC2-0986-65C6-853C-78157CFCFA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2040"/>
              <a:ext cx="2442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3" name="Rectangle 68">
              <a:extLst>
                <a:ext uri="{FF2B5EF4-FFF2-40B4-BE49-F238E27FC236}">
                  <a16:creationId xmlns:a16="http://schemas.microsoft.com/office/drawing/2014/main" id="{F693C7F0-C2FA-8E1B-9BA7-1AAA8F51FC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" y="2040"/>
              <a:ext cx="2448" cy="6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4" name="Line 69">
              <a:extLst>
                <a:ext uri="{FF2B5EF4-FFF2-40B4-BE49-F238E27FC236}">
                  <a16:creationId xmlns:a16="http://schemas.microsoft.com/office/drawing/2014/main" id="{454DE2EC-B5AD-C7C9-C735-112A2C30C4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2172"/>
              <a:ext cx="2442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5" name="Rectangle 70">
              <a:extLst>
                <a:ext uri="{FF2B5EF4-FFF2-40B4-BE49-F238E27FC236}">
                  <a16:creationId xmlns:a16="http://schemas.microsoft.com/office/drawing/2014/main" id="{727B6096-D5CD-B913-E58E-8D8AB9F03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" y="2172"/>
              <a:ext cx="2448" cy="6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6" name="Line 71">
              <a:extLst>
                <a:ext uri="{FF2B5EF4-FFF2-40B4-BE49-F238E27FC236}">
                  <a16:creationId xmlns:a16="http://schemas.microsoft.com/office/drawing/2014/main" id="{12BB06EE-0BE2-AFBD-92E8-D2181532D5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2305"/>
              <a:ext cx="2442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7" name="Rectangle 72">
              <a:extLst>
                <a:ext uri="{FF2B5EF4-FFF2-40B4-BE49-F238E27FC236}">
                  <a16:creationId xmlns:a16="http://schemas.microsoft.com/office/drawing/2014/main" id="{82246D3E-CF5E-CAB5-A2EB-9225ADB24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" y="2305"/>
              <a:ext cx="2448" cy="6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8" name="Line 73">
              <a:extLst>
                <a:ext uri="{FF2B5EF4-FFF2-40B4-BE49-F238E27FC236}">
                  <a16:creationId xmlns:a16="http://schemas.microsoft.com/office/drawing/2014/main" id="{09839E3B-AE61-0C2C-2F30-6640F6A119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" y="2437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9" name="Rectangle 74">
              <a:extLst>
                <a:ext uri="{FF2B5EF4-FFF2-40B4-BE49-F238E27FC236}">
                  <a16:creationId xmlns:a16="http://schemas.microsoft.com/office/drawing/2014/main" id="{63F56B14-8AF3-E7C5-A3E3-20ABF1E3D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" y="2437"/>
              <a:ext cx="6" cy="6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80" name="Line 75">
              <a:extLst>
                <a:ext uri="{FF2B5EF4-FFF2-40B4-BE49-F238E27FC236}">
                  <a16:creationId xmlns:a16="http://schemas.microsoft.com/office/drawing/2014/main" id="{DA56A5D0-4FFF-B56C-33A8-B765915664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" y="2569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81" name="Rectangle 76">
              <a:extLst>
                <a:ext uri="{FF2B5EF4-FFF2-40B4-BE49-F238E27FC236}">
                  <a16:creationId xmlns:a16="http://schemas.microsoft.com/office/drawing/2014/main" id="{1D8FDF33-4D56-BA15-1DB4-01CC916E3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" y="2569"/>
              <a:ext cx="6" cy="6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82" name="Line 77">
              <a:extLst>
                <a:ext uri="{FF2B5EF4-FFF2-40B4-BE49-F238E27FC236}">
                  <a16:creationId xmlns:a16="http://schemas.microsoft.com/office/drawing/2014/main" id="{47B584D6-546D-AAA5-E294-C898246539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2702"/>
              <a:ext cx="2442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83" name="Rectangle 78">
              <a:extLst>
                <a:ext uri="{FF2B5EF4-FFF2-40B4-BE49-F238E27FC236}">
                  <a16:creationId xmlns:a16="http://schemas.microsoft.com/office/drawing/2014/main" id="{34F93F79-8478-5D24-C9BB-F3123F8AA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" y="2702"/>
              <a:ext cx="2448" cy="6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84" name="Line 79">
              <a:extLst>
                <a:ext uri="{FF2B5EF4-FFF2-40B4-BE49-F238E27FC236}">
                  <a16:creationId xmlns:a16="http://schemas.microsoft.com/office/drawing/2014/main" id="{DD7B1B76-975A-0A29-675E-B3A317F286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2834"/>
              <a:ext cx="2442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85" name="Rectangle 80">
              <a:extLst>
                <a:ext uri="{FF2B5EF4-FFF2-40B4-BE49-F238E27FC236}">
                  <a16:creationId xmlns:a16="http://schemas.microsoft.com/office/drawing/2014/main" id="{06B1AF75-1877-D019-E8F4-3437F550E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" y="2834"/>
              <a:ext cx="2448" cy="6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86" name="Line 81">
              <a:extLst>
                <a:ext uri="{FF2B5EF4-FFF2-40B4-BE49-F238E27FC236}">
                  <a16:creationId xmlns:a16="http://schemas.microsoft.com/office/drawing/2014/main" id="{60690009-665E-978B-A76D-7105E0AFBF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2" y="2911"/>
              <a:ext cx="2442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87" name="Rectangle 82">
              <a:extLst>
                <a:ext uri="{FF2B5EF4-FFF2-40B4-BE49-F238E27FC236}">
                  <a16:creationId xmlns:a16="http://schemas.microsoft.com/office/drawing/2014/main" id="{C5098F45-6EA9-F9A6-C29B-BCE04E846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" y="2967"/>
              <a:ext cx="2448" cy="6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88" name="Line 83">
              <a:extLst>
                <a:ext uri="{FF2B5EF4-FFF2-40B4-BE49-F238E27FC236}">
                  <a16:creationId xmlns:a16="http://schemas.microsoft.com/office/drawing/2014/main" id="{1D4930A2-6B63-E590-3C80-879BB8AD18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3099"/>
              <a:ext cx="2442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89" name="Rectangle 84">
              <a:extLst>
                <a:ext uri="{FF2B5EF4-FFF2-40B4-BE49-F238E27FC236}">
                  <a16:creationId xmlns:a16="http://schemas.microsoft.com/office/drawing/2014/main" id="{51457A6D-36A2-89A4-C150-ED1CF266FC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" y="3099"/>
              <a:ext cx="2448" cy="6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0" name="Line 85">
              <a:extLst>
                <a:ext uri="{FF2B5EF4-FFF2-40B4-BE49-F238E27FC236}">
                  <a16:creationId xmlns:a16="http://schemas.microsoft.com/office/drawing/2014/main" id="{BA9ACC31-C37F-11EA-9BA1-C35389E4BA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" y="3232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1" name="Rectangle 86">
              <a:extLst>
                <a:ext uri="{FF2B5EF4-FFF2-40B4-BE49-F238E27FC236}">
                  <a16:creationId xmlns:a16="http://schemas.microsoft.com/office/drawing/2014/main" id="{D63F1535-045E-61F3-9618-B3CB0EE07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" y="3232"/>
              <a:ext cx="6" cy="6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2" name="Line 87">
              <a:extLst>
                <a:ext uri="{FF2B5EF4-FFF2-40B4-BE49-F238E27FC236}">
                  <a16:creationId xmlns:a16="http://schemas.microsoft.com/office/drawing/2014/main" id="{827459DB-7071-8EF8-41B7-4297ACEDFF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" y="3364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3" name="Rectangle 88">
              <a:extLst>
                <a:ext uri="{FF2B5EF4-FFF2-40B4-BE49-F238E27FC236}">
                  <a16:creationId xmlns:a16="http://schemas.microsoft.com/office/drawing/2014/main" id="{BD011CD8-00B0-15E8-BD78-6A6F46A96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" y="3364"/>
              <a:ext cx="6" cy="6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  <p:pic>
        <p:nvPicPr>
          <p:cNvPr id="94" name="Imagen 93" descr="Dibujo animado de un personaje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4E97BB3F-E2A1-C6C9-FF3D-83659E035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68" y="2156646"/>
            <a:ext cx="2875648" cy="4074175"/>
          </a:xfrm>
          <a:prstGeom prst="rect">
            <a:avLst/>
          </a:prstGeom>
        </p:spPr>
      </p:pic>
      <p:pic>
        <p:nvPicPr>
          <p:cNvPr id="96" name="Imagen 95">
            <a:extLst>
              <a:ext uri="{FF2B5EF4-FFF2-40B4-BE49-F238E27FC236}">
                <a16:creationId xmlns:a16="http://schemas.microsoft.com/office/drawing/2014/main" id="{BC230736-E9C3-4964-1344-14323A26C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959" y="4434198"/>
            <a:ext cx="2095953" cy="209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7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E67908A-B324-ABBE-66E1-AC857635914C}"/>
              </a:ext>
            </a:extLst>
          </p:cNvPr>
          <p:cNvSpPr txBox="1">
            <a:spLocks/>
          </p:cNvSpPr>
          <p:nvPr/>
        </p:nvSpPr>
        <p:spPr>
          <a:xfrm>
            <a:off x="338754" y="926891"/>
            <a:ext cx="11514492" cy="112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s-MX" sz="2800" b="1" i="1" dirty="0">
                <a:solidFill>
                  <a:srgbClr val="B141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  <a:cs typeface="Calibri"/>
              </a:rPr>
              <a:t>PROCESO DE ELABORACIÓN DELA LEY DE INGRESOS 2025</a:t>
            </a:r>
            <a:endParaRPr lang="es-MX" sz="2800" i="1" dirty="0">
              <a:solidFill>
                <a:srgbClr val="B14141"/>
              </a:solidFill>
              <a:latin typeface="Montserrat Black" panose="00000A00000000000000" pitchFamily="2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ADA5DFC0-59A0-98EE-A582-F89CFDBE78EC}"/>
              </a:ext>
            </a:extLst>
          </p:cNvPr>
          <p:cNvSpPr/>
          <p:nvPr/>
        </p:nvSpPr>
        <p:spPr>
          <a:xfrm>
            <a:off x="630688" y="1914532"/>
            <a:ext cx="3246849" cy="971558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EL 31 DE DICIEMBRE DE 2025, SE PUBLICÓ EN EL PERIÓDICO OFICIAL DEL ESTADO LA LEY DE INGRESOS PARA EL EJERCICIO FISCAL 2026</a:t>
            </a:r>
          </a:p>
          <a:p>
            <a:pPr algn="ctr"/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FD2DCC6-AC0C-BA3B-517A-231A4B7D15E6}"/>
              </a:ext>
            </a:extLst>
          </p:cNvPr>
          <p:cNvSpPr txBox="1"/>
          <p:nvPr/>
        </p:nvSpPr>
        <p:spPr>
          <a:xfrm>
            <a:off x="4396802" y="2106556"/>
            <a:ext cx="660355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0"/>
              </a:rPr>
              <a:t>Se solicita a todas las Dependencias e instancias del Estado para que presenten sus proyectos y necesidades.</a:t>
            </a:r>
            <a:endParaRPr lang="es-MX" sz="17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F19D714-79AE-F229-A658-5A837AEECF68}"/>
              </a:ext>
            </a:extLst>
          </p:cNvPr>
          <p:cNvSpPr txBox="1"/>
          <p:nvPr/>
        </p:nvSpPr>
        <p:spPr>
          <a:xfrm>
            <a:off x="4396802" y="2823999"/>
            <a:ext cx="667975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0"/>
              </a:rPr>
              <a:t>El Ejecutivo del Estado a través de la Secretaría de Finanzas, diseña la iniciativa de Ley de Ingresos, conforme a las facultades establecidas en la Ley de Hacienda del Estado.</a:t>
            </a:r>
            <a:endParaRPr lang="es-MX" sz="17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8AF372E-34BC-945F-B798-7B6E6D18CFB9}"/>
              </a:ext>
            </a:extLst>
          </p:cNvPr>
          <p:cNvSpPr txBox="1"/>
          <p:nvPr/>
        </p:nvSpPr>
        <p:spPr>
          <a:xfrm>
            <a:off x="4430138" y="4053315"/>
            <a:ext cx="660355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0"/>
              </a:rPr>
              <a:t>El Ejecutivo del Estado a través de la Secretaría de Finanzas, envía la Legislatura del Estado la Iniciativa para su revisión, análisis y aprobación.</a:t>
            </a:r>
            <a:endParaRPr lang="es-MX" sz="17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27B0466-FBFD-E45E-3F41-8E681D50E24F}"/>
              </a:ext>
            </a:extLst>
          </p:cNvPr>
          <p:cNvSpPr txBox="1"/>
          <p:nvPr/>
        </p:nvSpPr>
        <p:spPr>
          <a:xfrm>
            <a:off x="4449191" y="5082592"/>
            <a:ext cx="572351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0"/>
              </a:rPr>
              <a:t>La Legislatura del Estado, analiza, revisa y discute la propuesta elaborada por el Ejecutivo y propone modificaciones sustentando todas las propuestas.</a:t>
            </a:r>
            <a:endParaRPr lang="es-MX" sz="17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itchFamily="2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859CC46-B9B5-30E2-91EC-ABA48F05C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792" y="4738454"/>
            <a:ext cx="1859886" cy="185988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8FF07A4-1B39-4C21-0F59-A0B56F51B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46" y="2861040"/>
            <a:ext cx="3448531" cy="37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3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8FC7D-7ED4-2382-FE00-A5479EFD1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2EE744D-A990-D156-0AC6-73AB1ACB24E6}"/>
              </a:ext>
            </a:extLst>
          </p:cNvPr>
          <p:cNvSpPr txBox="1">
            <a:spLocks/>
          </p:cNvSpPr>
          <p:nvPr/>
        </p:nvSpPr>
        <p:spPr>
          <a:xfrm>
            <a:off x="838200" y="719585"/>
            <a:ext cx="10515600" cy="112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s-MX" sz="2800" b="1" i="1" dirty="0">
                <a:solidFill>
                  <a:srgbClr val="B141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  <a:cs typeface="Calibri"/>
              </a:rPr>
              <a:t>IMPORTANCIA DE LA LEY DE INGRESOS 2026</a:t>
            </a:r>
            <a:endParaRPr lang="es-MX" sz="2800" i="1" dirty="0">
              <a:solidFill>
                <a:srgbClr val="B14141"/>
              </a:solidFill>
              <a:latin typeface="Montserrat Black" panose="00000A00000000000000" pitchFamily="2" charset="0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309B3C32-1070-06C7-3F48-C79209C3562A}"/>
              </a:ext>
            </a:extLst>
          </p:cNvPr>
          <p:cNvSpPr txBox="1"/>
          <p:nvPr/>
        </p:nvSpPr>
        <p:spPr>
          <a:xfrm>
            <a:off x="2706624" y="1610287"/>
            <a:ext cx="8647176" cy="15523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Es</a:t>
            </a:r>
            <a:r>
              <a:rPr sz="2000" spc="11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fundamental</a:t>
            </a:r>
            <a:r>
              <a:rPr sz="2000" spc="10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que</a:t>
            </a:r>
            <a:r>
              <a:rPr sz="2000" spc="11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todos</a:t>
            </a:r>
            <a:r>
              <a:rPr sz="2000" spc="114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los</a:t>
            </a:r>
            <a:r>
              <a:rPr sz="2000" spc="10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ciudadanos</a:t>
            </a:r>
            <a:r>
              <a:rPr sz="2000" spc="11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contribuyan</a:t>
            </a:r>
            <a:r>
              <a:rPr sz="2000" spc="114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al</a:t>
            </a:r>
            <a:r>
              <a:rPr sz="2000" spc="11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gasto</a:t>
            </a:r>
            <a:r>
              <a:rPr sz="2000" spc="114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público,</a:t>
            </a:r>
            <a:r>
              <a:rPr sz="2000" spc="12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spc="-2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ya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que</a:t>
            </a:r>
            <a:r>
              <a:rPr sz="2000" spc="9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de</a:t>
            </a:r>
            <a:r>
              <a:rPr sz="2000" spc="114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ahí</a:t>
            </a:r>
            <a:r>
              <a:rPr sz="2000" spc="1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depende</a:t>
            </a:r>
            <a:r>
              <a:rPr sz="2000" spc="10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que</a:t>
            </a:r>
            <a:r>
              <a:rPr sz="2000" spc="12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se</a:t>
            </a:r>
            <a:r>
              <a:rPr sz="2000" spc="1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desarrollen</a:t>
            </a:r>
            <a:r>
              <a:rPr sz="2000" spc="12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en</a:t>
            </a:r>
            <a:r>
              <a:rPr sz="2000" spc="10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su</a:t>
            </a:r>
            <a:r>
              <a:rPr sz="2000" spc="12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totalidad</a:t>
            </a:r>
            <a:r>
              <a:rPr sz="2000" spc="12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los</a:t>
            </a:r>
            <a:r>
              <a:rPr sz="2000" spc="11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programas</a:t>
            </a:r>
            <a:r>
              <a:rPr sz="2000" spc="10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spc="-2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que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se</a:t>
            </a:r>
            <a:r>
              <a:rPr sz="2000" spc="35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tienen</a:t>
            </a:r>
            <a:r>
              <a:rPr sz="2000" spc="37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contemplados</a:t>
            </a:r>
            <a:r>
              <a:rPr sz="2000" spc="34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para</a:t>
            </a:r>
            <a:r>
              <a:rPr sz="2000" spc="36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beneficio</a:t>
            </a:r>
            <a:r>
              <a:rPr sz="2000" spc="36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de</a:t>
            </a:r>
            <a:r>
              <a:rPr sz="2000" spc="34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la</a:t>
            </a:r>
            <a:r>
              <a:rPr sz="2000" spc="36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ciudadanía,</a:t>
            </a:r>
            <a:r>
              <a:rPr sz="2000" spc="36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los</a:t>
            </a:r>
            <a:r>
              <a:rPr sz="2000" spc="35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principales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rubros</a:t>
            </a:r>
            <a:r>
              <a:rPr sz="2000" spc="-3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en</a:t>
            </a:r>
            <a:r>
              <a:rPr sz="2000" spc="-2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los</a:t>
            </a:r>
            <a:r>
              <a:rPr sz="2000" spc="-3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que</a:t>
            </a:r>
            <a:r>
              <a:rPr sz="2000" spc="-3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se</a:t>
            </a:r>
            <a:r>
              <a:rPr sz="2000" spc="-2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gasta</a:t>
            </a:r>
            <a:r>
              <a:rPr sz="2000" spc="-2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son</a:t>
            </a:r>
            <a:r>
              <a:rPr sz="2000" spc="-3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los</a:t>
            </a:r>
            <a:r>
              <a:rPr sz="2000" spc="-2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siguientes:</a:t>
            </a:r>
            <a:endParaRPr sz="2000" dirty="0">
              <a:solidFill>
                <a:schemeClr val="bg2">
                  <a:lumMod val="25000"/>
                </a:schemeClr>
              </a:solidFill>
              <a:latin typeface="Montserrat Medium" pitchFamily="2" charset="0"/>
              <a:cs typeface="Calibri" panose="020F0502020204030204" pitchFamily="34" charset="0"/>
            </a:endParaRPr>
          </a:p>
        </p:txBody>
      </p:sp>
      <p:pic>
        <p:nvPicPr>
          <p:cNvPr id="6" name="object 7">
            <a:extLst>
              <a:ext uri="{FF2B5EF4-FFF2-40B4-BE49-F238E27FC236}">
                <a16:creationId xmlns:a16="http://schemas.microsoft.com/office/drawing/2014/main" id="{4F15E87C-47DD-6904-B8D2-8CA30C0D73F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3811" y="2004212"/>
            <a:ext cx="2487168" cy="373380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4C1CEA41-3930-FEB2-9D8E-396EC1BCD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663" y="5129490"/>
            <a:ext cx="1107236" cy="1107236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63912D97-5B36-574F-AEB0-F5AE347C8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694" y="4815158"/>
            <a:ext cx="1314145" cy="1314145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4B4DE23E-5033-FAB1-13EA-D40595A7FD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832" y="5024707"/>
            <a:ext cx="895045" cy="895045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610C420E-E02C-9D6C-C1B6-CE881623AD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725" y="4743718"/>
            <a:ext cx="1314145" cy="1314145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C64D98DB-A3B0-ED0D-675E-37A38CE540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955" y="4725892"/>
            <a:ext cx="1314145" cy="1314145"/>
          </a:xfrm>
          <a:prstGeom prst="rect">
            <a:avLst/>
          </a:prstGeom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id="{03AAC9EC-845E-482B-BB69-3AE19CBF1254}"/>
              </a:ext>
            </a:extLst>
          </p:cNvPr>
          <p:cNvSpPr txBox="1"/>
          <p:nvPr/>
        </p:nvSpPr>
        <p:spPr>
          <a:xfrm>
            <a:off x="2885312" y="6112166"/>
            <a:ext cx="1525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Seguridad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0449357D-A890-5D5F-667E-974C0FA5DEDC}"/>
              </a:ext>
            </a:extLst>
          </p:cNvPr>
          <p:cNvSpPr txBox="1"/>
          <p:nvPr/>
        </p:nvSpPr>
        <p:spPr>
          <a:xfrm>
            <a:off x="4545322" y="6029287"/>
            <a:ext cx="1730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Apoyo a la</a:t>
            </a:r>
          </a:p>
          <a:p>
            <a:pPr algn="ctr"/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Agricultura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D73262B2-C1B2-6767-6D7F-86F546FA84B0}"/>
              </a:ext>
            </a:extLst>
          </p:cNvPr>
          <p:cNvSpPr txBox="1"/>
          <p:nvPr/>
        </p:nvSpPr>
        <p:spPr>
          <a:xfrm>
            <a:off x="8154158" y="6007384"/>
            <a:ext cx="1897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Construcción de Carreteras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4FAAA883-82CA-0AD3-0D58-ACDECA27C28E}"/>
              </a:ext>
            </a:extLst>
          </p:cNvPr>
          <p:cNvSpPr txBox="1"/>
          <p:nvPr/>
        </p:nvSpPr>
        <p:spPr>
          <a:xfrm>
            <a:off x="6453857" y="6182915"/>
            <a:ext cx="1525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Educación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E4AEEB8C-829F-2BA1-59FF-69475C90241A}"/>
              </a:ext>
            </a:extLst>
          </p:cNvPr>
          <p:cNvSpPr txBox="1"/>
          <p:nvPr/>
        </p:nvSpPr>
        <p:spPr>
          <a:xfrm>
            <a:off x="10041628" y="5986915"/>
            <a:ext cx="1897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Construcción de Hospitales</a:t>
            </a: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A29050B2-4179-0117-6557-9F129AE6A4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5"/>
          <a:stretch/>
        </p:blipFill>
        <p:spPr>
          <a:xfrm>
            <a:off x="5893672" y="2948337"/>
            <a:ext cx="2103319" cy="1332151"/>
          </a:xfrm>
          <a:prstGeom prst="rect">
            <a:avLst/>
          </a:prstGeom>
        </p:spPr>
      </p:pic>
      <p:sp>
        <p:nvSpPr>
          <p:cNvPr id="47" name="CuadroTexto 46">
            <a:extLst>
              <a:ext uri="{FF2B5EF4-FFF2-40B4-BE49-F238E27FC236}">
                <a16:creationId xmlns:a16="http://schemas.microsoft.com/office/drawing/2014/main" id="{510554D0-C6EA-F239-CCDC-990298D66FF3}"/>
              </a:ext>
            </a:extLst>
          </p:cNvPr>
          <p:cNvSpPr txBox="1"/>
          <p:nvPr/>
        </p:nvSpPr>
        <p:spPr>
          <a:xfrm>
            <a:off x="5293690" y="3989237"/>
            <a:ext cx="3366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Ingresos recaudados en Ley</a:t>
            </a:r>
          </a:p>
        </p:txBody>
      </p: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55E4416A-E720-9860-55E9-66E87AE44A9C}"/>
              </a:ext>
            </a:extLst>
          </p:cNvPr>
          <p:cNvCxnSpPr>
            <a:cxnSpLocks/>
          </p:cNvCxnSpPr>
          <p:nvPr/>
        </p:nvCxnSpPr>
        <p:spPr>
          <a:xfrm flipH="1">
            <a:off x="3879808" y="4001139"/>
            <a:ext cx="1214437" cy="5520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id="{FC42ACDC-E80E-C357-843E-45A3E74A23DD}"/>
              </a:ext>
            </a:extLst>
          </p:cNvPr>
          <p:cNvCxnSpPr>
            <a:cxnSpLocks/>
          </p:cNvCxnSpPr>
          <p:nvPr/>
        </p:nvCxnSpPr>
        <p:spPr>
          <a:xfrm flipH="1">
            <a:off x="5708608" y="4425696"/>
            <a:ext cx="185064" cy="3894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7B475101-EEAC-C967-2CC6-39986771BEDB}"/>
              </a:ext>
            </a:extLst>
          </p:cNvPr>
          <p:cNvCxnSpPr>
            <a:cxnSpLocks/>
          </p:cNvCxnSpPr>
          <p:nvPr/>
        </p:nvCxnSpPr>
        <p:spPr>
          <a:xfrm>
            <a:off x="7095867" y="4635568"/>
            <a:ext cx="16046" cy="3942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de flecha 54">
            <a:extLst>
              <a:ext uri="{FF2B5EF4-FFF2-40B4-BE49-F238E27FC236}">
                <a16:creationId xmlns:a16="http://schemas.microsoft.com/office/drawing/2014/main" id="{4641A74E-DC92-792E-5828-4E8DCA7E1659}"/>
              </a:ext>
            </a:extLst>
          </p:cNvPr>
          <p:cNvCxnSpPr>
            <a:cxnSpLocks/>
          </p:cNvCxnSpPr>
          <p:nvPr/>
        </p:nvCxnSpPr>
        <p:spPr>
          <a:xfrm>
            <a:off x="8274801" y="4338064"/>
            <a:ext cx="859013" cy="5990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de flecha 56">
            <a:extLst>
              <a:ext uri="{FF2B5EF4-FFF2-40B4-BE49-F238E27FC236}">
                <a16:creationId xmlns:a16="http://schemas.microsoft.com/office/drawing/2014/main" id="{420F525D-B4E3-CCCE-66AD-33FDC1B882BF}"/>
              </a:ext>
            </a:extLst>
          </p:cNvPr>
          <p:cNvCxnSpPr>
            <a:cxnSpLocks/>
          </p:cNvCxnSpPr>
          <p:nvPr/>
        </p:nvCxnSpPr>
        <p:spPr>
          <a:xfrm>
            <a:off x="8154158" y="3809647"/>
            <a:ext cx="2312652" cy="10055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13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684</Words>
  <Application>Microsoft Office PowerPoint</Application>
  <PresentationFormat>Panorámica</PresentationFormat>
  <Paragraphs>71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Aptos</vt:lpstr>
      <vt:lpstr>Aptos Display</vt:lpstr>
      <vt:lpstr>Arial</vt:lpstr>
      <vt:lpstr>Century Gothic</vt:lpstr>
      <vt:lpstr>Montserrat</vt:lpstr>
      <vt:lpstr>Montserrat Black</vt:lpstr>
      <vt:lpstr>Montserrat ExtraBold</vt:lpstr>
      <vt:lpstr>Montserrat Medium</vt:lpstr>
      <vt:lpstr>Wingdings</vt:lpstr>
      <vt:lpstr>Tema de Office</vt:lpstr>
      <vt:lpstr>LEY DE INGRESOS</vt:lpstr>
      <vt:lpstr>LEY DE INGRESOS CIUDADANA</vt:lpstr>
      <vt:lpstr>¿QUÉ ES LA LEY DE INGRESOS CIUDADANA?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PUEDEN HACER LOS CIUDADANOS?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Enrique Abraham Rodríguez Chiw</dc:creator>
  <cp:lastModifiedBy>Esteban Adrian Molina Becerra</cp:lastModifiedBy>
  <cp:revision>26</cp:revision>
  <dcterms:created xsi:type="dcterms:W3CDTF">2025-01-21T19:19:02Z</dcterms:created>
  <dcterms:modified xsi:type="dcterms:W3CDTF">2026-01-12T21:05:31Z</dcterms:modified>
</cp:coreProperties>
</file>