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9" r:id="rId3"/>
    <p:sldId id="280" r:id="rId4"/>
    <p:sldId id="257" r:id="rId5"/>
    <p:sldId id="258" r:id="rId6"/>
    <p:sldId id="259" r:id="rId7"/>
    <p:sldId id="284" r:id="rId8"/>
    <p:sldId id="260" r:id="rId9"/>
    <p:sldId id="261" r:id="rId10"/>
    <p:sldId id="262" r:id="rId11"/>
    <p:sldId id="263" r:id="rId12"/>
    <p:sldId id="264" r:id="rId13"/>
    <p:sldId id="265" r:id="rId14"/>
    <p:sldId id="266" r:id="rId15"/>
    <p:sldId id="267" r:id="rId16"/>
    <p:sldId id="281" r:id="rId17"/>
    <p:sldId id="282" r:id="rId18"/>
    <p:sldId id="283" r:id="rId19"/>
    <p:sldId id="268" r:id="rId20"/>
    <p:sldId id="278"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56" autoAdjust="0"/>
    <p:restoredTop sz="94660"/>
  </p:normalViewPr>
  <p:slideViewPr>
    <p:cSldViewPr snapToGrid="0">
      <p:cViewPr varScale="1">
        <p:scale>
          <a:sx n="88" d="100"/>
          <a:sy n="88" d="100"/>
        </p:scale>
        <p:origin x="912"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5/8/2025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509A250-FF31-4206-8172-F9D3106AACB1}" type="datetimeFigureOut">
              <a:rPr lang="en-US" dirty="0"/>
              <a:t>5/8/2025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t>5/8/2025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smtClean="0"/>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smtClean="0"/>
              <a:t>Haga clic para modificar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t>5/8/2025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t>5/8/2025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5/8/2025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5/8/2025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5/8/2025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796027F-7875-4030-9381-8BD8C4F21935}" type="datetimeFigureOut">
              <a:rPr lang="en-US" dirty="0"/>
              <a:t>5/8/2025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5/8/2025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5/8/2025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5/8/2025</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5/8/2025</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7" name="Date Placeholder 4"/>
          <p:cNvSpPr>
            <a:spLocks noGrp="1"/>
          </p:cNvSpPr>
          <p:nvPr>
            <p:ph type="dt" sz="half" idx="10"/>
          </p:nvPr>
        </p:nvSpPr>
        <p:spPr/>
        <p:txBody>
          <a:bodyPr/>
          <a:lstStyle/>
          <a:p>
            <a:fld id="{4509A250-FF31-4206-8172-F9D3106AACB1}" type="datetimeFigureOut">
              <a:rPr lang="en-US" dirty="0"/>
              <a:t>5/8/2025</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509A250-FF31-4206-8172-F9D3106AACB1}" type="datetimeFigureOut">
              <a:rPr lang="en-US" dirty="0"/>
              <a:t>5/8/2025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5/8/2025</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07355" y="889000"/>
            <a:ext cx="8825658" cy="2453281"/>
          </a:xfrm>
        </p:spPr>
        <p:txBody>
          <a:bodyPr/>
          <a:lstStyle/>
          <a:p>
            <a:pPr algn="ctr"/>
            <a:r>
              <a:rPr lang="es-MX" dirty="0" smtClean="0"/>
              <a:t>INICIATIVA DE LEY DE INGRESOS 2025</a:t>
            </a:r>
            <a:endParaRPr lang="es-MX" dirty="0"/>
          </a:p>
        </p:txBody>
      </p:sp>
      <p:sp>
        <p:nvSpPr>
          <p:cNvPr id="3" name="Subtítulo 2"/>
          <p:cNvSpPr>
            <a:spLocks noGrp="1"/>
          </p:cNvSpPr>
          <p:nvPr>
            <p:ph type="subTitle" idx="1"/>
          </p:nvPr>
        </p:nvSpPr>
        <p:spPr>
          <a:xfrm>
            <a:off x="3034555" y="5577480"/>
            <a:ext cx="8825658" cy="861420"/>
          </a:xfrm>
        </p:spPr>
        <p:txBody>
          <a:bodyPr/>
          <a:lstStyle/>
          <a:p>
            <a:r>
              <a:rPr lang="es-MX" b="1" dirty="0" smtClean="0">
                <a:solidFill>
                  <a:schemeClr val="tx1"/>
                </a:solidFill>
              </a:rPr>
              <a:t>MUNICIPIO DE VILLA HIDALGO ZAC A 28 DE OCTUBRE DEL 2024</a:t>
            </a:r>
            <a:endParaRPr lang="es-MX" b="1" dirty="0">
              <a:solidFill>
                <a:schemeClr val="tx1"/>
              </a:solidFill>
            </a:endParaRPr>
          </a:p>
        </p:txBody>
      </p:sp>
    </p:spTree>
    <p:extLst>
      <p:ext uri="{BB962C8B-B14F-4D97-AF65-F5344CB8AC3E}">
        <p14:creationId xmlns:p14="http://schemas.microsoft.com/office/powerpoint/2010/main" val="6972743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452718"/>
            <a:ext cx="9404723" cy="575982"/>
          </a:xfrm>
        </p:spPr>
        <p:txBody>
          <a:bodyPr/>
          <a:lstStyle/>
          <a:p>
            <a:pPr algn="ctr"/>
            <a:r>
              <a:rPr lang="es-MX" sz="2400" dirty="0"/>
              <a:t>INICIATIVA DE LEY DE INGRESOS </a:t>
            </a:r>
            <a:r>
              <a:rPr lang="es-MX" sz="2400" dirty="0" smtClean="0"/>
              <a:t>2025</a:t>
            </a:r>
            <a:endParaRPr lang="es-MX" sz="2400"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3338110822"/>
              </p:ext>
            </p:extLst>
          </p:nvPr>
        </p:nvGraphicFramePr>
        <p:xfrm>
          <a:off x="1358900" y="1028702"/>
          <a:ext cx="9702799" cy="5063349"/>
        </p:xfrm>
        <a:graphic>
          <a:graphicData uri="http://schemas.openxmlformats.org/drawingml/2006/table">
            <a:tbl>
              <a:tblPr firstRow="1" firstCol="1" bandRow="1">
                <a:tableStyleId>{5C22544A-7EE6-4342-B048-85BDC9FD1C3A}</a:tableStyleId>
              </a:tblPr>
              <a:tblGrid>
                <a:gridCol w="693903"/>
                <a:gridCol w="819189"/>
                <a:gridCol w="6060151"/>
                <a:gridCol w="2129556"/>
              </a:tblGrid>
              <a:tr h="214900">
                <a:tc>
                  <a:txBody>
                    <a:bodyPr/>
                    <a:lstStyle/>
                    <a:p>
                      <a:pPr marL="342900" lvl="0" indent="-342900" algn="just">
                        <a:lnSpc>
                          <a:spcPct val="115000"/>
                        </a:lnSpc>
                        <a:spcAft>
                          <a:spcPts val="0"/>
                        </a:spcAft>
                        <a:buSzPts val="1200"/>
                        <a:buFont typeface="Arial" panose="020B0604020202020204" pitchFamily="34" charset="0"/>
                        <a:buAutoNum type="romanUcPeriod"/>
                      </a:pPr>
                      <a:r>
                        <a:rPr lang="es-MX" sz="1100" dirty="0">
                          <a:effectLst/>
                        </a:rPr>
                        <a:t> </a:t>
                      </a:r>
                      <a:endParaRPr lang="es-MX"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gridSpan="2">
                  <a:txBody>
                    <a:bodyPr/>
                    <a:lstStyle/>
                    <a:p>
                      <a:pPr marL="21590" algn="just">
                        <a:lnSpc>
                          <a:spcPct val="115000"/>
                        </a:lnSpc>
                        <a:spcAft>
                          <a:spcPts val="0"/>
                        </a:spcAft>
                      </a:pPr>
                      <a:r>
                        <a:rPr lang="es-MX" sz="1100">
                          <a:effectLst/>
                        </a:rPr>
                        <a:t>PREDIOS RÚSTICOS:</a:t>
                      </a:r>
                      <a:endParaRPr lang="es-MX"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hMerge="1">
                  <a:txBody>
                    <a:bodyPr/>
                    <a:lstStyle/>
                    <a:p>
                      <a:endParaRPr lang="es-MX"/>
                    </a:p>
                  </a:txBody>
                  <a:tcPr/>
                </a:tc>
                <a:tc>
                  <a:txBody>
                    <a:bodyPr/>
                    <a:lstStyle/>
                    <a:p>
                      <a:pPr marR="111760" algn="r">
                        <a:lnSpc>
                          <a:spcPct val="115000"/>
                        </a:lnSpc>
                        <a:spcAft>
                          <a:spcPts val="0"/>
                        </a:spcAft>
                      </a:pPr>
                      <a:r>
                        <a:rPr lang="es-MX" sz="1100">
                          <a:effectLst/>
                        </a:rPr>
                        <a:t> </a:t>
                      </a:r>
                      <a:endParaRPr lang="es-MX"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r>
              <a:tr h="273509">
                <a:tc>
                  <a:txBody>
                    <a:bodyPr/>
                    <a:lstStyle/>
                    <a:p>
                      <a:pPr marL="408940" algn="just">
                        <a:lnSpc>
                          <a:spcPct val="115000"/>
                        </a:lnSpc>
                        <a:spcAft>
                          <a:spcPts val="0"/>
                        </a:spcAft>
                      </a:pPr>
                      <a:r>
                        <a:rPr lang="es-MX" sz="1400">
                          <a:effectLst/>
                        </a:rPr>
                        <a:t> </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228600" indent="-117475" algn="just">
                        <a:lnSpc>
                          <a:spcPct val="115000"/>
                        </a:lnSpc>
                        <a:spcAft>
                          <a:spcPts val="0"/>
                        </a:spcAft>
                        <a:tabLst>
                          <a:tab pos="111125" algn="l"/>
                        </a:tabLst>
                      </a:pPr>
                      <a:r>
                        <a:rPr lang="es-MX" sz="1400">
                          <a:effectLst/>
                        </a:rPr>
                        <a:t> </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21590" algn="just">
                        <a:lnSpc>
                          <a:spcPct val="115000"/>
                        </a:lnSpc>
                        <a:spcAft>
                          <a:spcPts val="0"/>
                        </a:spcAft>
                      </a:pPr>
                      <a:r>
                        <a:rPr lang="es-MX" sz="1400">
                          <a:effectLst/>
                        </a:rPr>
                        <a:t> </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R="111760" algn="r">
                        <a:lnSpc>
                          <a:spcPct val="115000"/>
                        </a:lnSpc>
                        <a:spcAft>
                          <a:spcPts val="0"/>
                        </a:spcAft>
                      </a:pPr>
                      <a:r>
                        <a:rPr lang="es-MX" sz="1400">
                          <a:effectLst/>
                        </a:rPr>
                        <a:t> </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r>
              <a:tr h="273509">
                <a:tc>
                  <a:txBody>
                    <a:bodyPr/>
                    <a:lstStyle/>
                    <a:p>
                      <a:pPr marL="408940" algn="just">
                        <a:lnSpc>
                          <a:spcPct val="115000"/>
                        </a:lnSpc>
                        <a:spcAft>
                          <a:spcPts val="0"/>
                        </a:spcAft>
                      </a:pPr>
                      <a:r>
                        <a:rPr lang="es-MX" sz="1400">
                          <a:effectLst/>
                        </a:rPr>
                        <a:t> </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342900" lvl="0" indent="-342900" algn="just">
                        <a:lnSpc>
                          <a:spcPct val="115000"/>
                        </a:lnSpc>
                        <a:spcAft>
                          <a:spcPts val="0"/>
                        </a:spcAft>
                        <a:buFont typeface="+mj-lt"/>
                        <a:buAutoNum type="alphaLcParenR"/>
                        <a:tabLst>
                          <a:tab pos="111125" algn="l"/>
                        </a:tabLst>
                      </a:pPr>
                      <a:r>
                        <a:rPr lang="es-MX" sz="1400">
                          <a:effectLst/>
                        </a:rPr>
                        <a:t> </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algn="just">
                        <a:lnSpc>
                          <a:spcPct val="115000"/>
                        </a:lnSpc>
                        <a:spcAft>
                          <a:spcPts val="0"/>
                        </a:spcAft>
                      </a:pPr>
                      <a:r>
                        <a:rPr lang="es-MX" sz="1400">
                          <a:effectLst/>
                        </a:rPr>
                        <a:t>Terrenos para siembra de riego:</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R="111760" algn="r">
                        <a:lnSpc>
                          <a:spcPct val="115000"/>
                        </a:lnSpc>
                        <a:spcAft>
                          <a:spcPts val="0"/>
                        </a:spcAft>
                      </a:pPr>
                      <a:r>
                        <a:rPr lang="es-MX" sz="1400">
                          <a:effectLst/>
                        </a:rPr>
                        <a:t> </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r>
              <a:tr h="273509">
                <a:tc>
                  <a:txBody>
                    <a:bodyPr/>
                    <a:lstStyle/>
                    <a:p>
                      <a:pPr marL="408940" algn="just">
                        <a:lnSpc>
                          <a:spcPct val="115000"/>
                        </a:lnSpc>
                        <a:spcAft>
                          <a:spcPts val="0"/>
                        </a:spcAft>
                      </a:pPr>
                      <a:r>
                        <a:rPr lang="es-MX" sz="1400">
                          <a:effectLst/>
                        </a:rPr>
                        <a:t> </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228600" indent="-117475" algn="just">
                        <a:lnSpc>
                          <a:spcPct val="115000"/>
                        </a:lnSpc>
                        <a:spcAft>
                          <a:spcPts val="0"/>
                        </a:spcAft>
                        <a:tabLst>
                          <a:tab pos="111125" algn="l"/>
                        </a:tabLst>
                      </a:pPr>
                      <a:r>
                        <a:rPr lang="es-MX" sz="1400">
                          <a:effectLst/>
                        </a:rPr>
                        <a:t> </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921385" indent="-450215" algn="just">
                        <a:lnSpc>
                          <a:spcPct val="115000"/>
                        </a:lnSpc>
                        <a:spcAft>
                          <a:spcPts val="0"/>
                        </a:spcAft>
                      </a:pPr>
                      <a:r>
                        <a:rPr lang="es-MX" sz="1400">
                          <a:effectLst/>
                        </a:rPr>
                        <a:t> </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457200" marR="111760" algn="r">
                        <a:lnSpc>
                          <a:spcPct val="115000"/>
                        </a:lnSpc>
                        <a:spcAft>
                          <a:spcPts val="0"/>
                        </a:spcAft>
                      </a:pPr>
                      <a:r>
                        <a:rPr lang="es-MX" sz="1400">
                          <a:effectLst/>
                        </a:rPr>
                        <a:t> </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nchor="b"/>
                </a:tc>
              </a:tr>
              <a:tr h="539371">
                <a:tc>
                  <a:txBody>
                    <a:bodyPr/>
                    <a:lstStyle/>
                    <a:p>
                      <a:pPr marL="408940" algn="just">
                        <a:lnSpc>
                          <a:spcPct val="115000"/>
                        </a:lnSpc>
                        <a:spcAft>
                          <a:spcPts val="0"/>
                        </a:spcAft>
                      </a:pPr>
                      <a:r>
                        <a:rPr lang="es-MX" sz="1400">
                          <a:effectLst/>
                        </a:rPr>
                        <a:t> </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228600" indent="-117475" algn="just">
                        <a:lnSpc>
                          <a:spcPct val="115000"/>
                        </a:lnSpc>
                        <a:spcAft>
                          <a:spcPts val="0"/>
                        </a:spcAft>
                        <a:tabLst>
                          <a:tab pos="111125" algn="l"/>
                        </a:tabLst>
                      </a:pPr>
                      <a:r>
                        <a:rPr lang="es-MX" sz="1400">
                          <a:effectLst/>
                        </a:rPr>
                        <a:t> </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291465" indent="-269875" algn="just">
                        <a:lnSpc>
                          <a:spcPct val="115000"/>
                        </a:lnSpc>
                        <a:spcAft>
                          <a:spcPts val="0"/>
                        </a:spcAft>
                      </a:pPr>
                      <a:r>
                        <a:rPr lang="es-MX" sz="1400" dirty="0">
                          <a:effectLst/>
                        </a:rPr>
                        <a:t>1.	Sistema de Gravedad, por cada hectárea……………………………..</a:t>
                      </a:r>
                      <a:endParaRPr lang="es-MX"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457200" marR="111760" algn="r">
                        <a:lnSpc>
                          <a:spcPct val="115000"/>
                        </a:lnSpc>
                        <a:spcAft>
                          <a:spcPts val="0"/>
                        </a:spcAft>
                      </a:pPr>
                      <a:r>
                        <a:rPr lang="es-MX" sz="1400" dirty="0" smtClean="0">
                          <a:effectLst/>
                        </a:rPr>
                        <a:t>0.9114</a:t>
                      </a:r>
                      <a:endParaRPr lang="es-MX"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nchor="b"/>
                </a:tc>
              </a:tr>
              <a:tr h="273509">
                <a:tc>
                  <a:txBody>
                    <a:bodyPr/>
                    <a:lstStyle/>
                    <a:p>
                      <a:pPr marL="408940" algn="just">
                        <a:lnSpc>
                          <a:spcPct val="115000"/>
                        </a:lnSpc>
                        <a:spcAft>
                          <a:spcPts val="0"/>
                        </a:spcAft>
                      </a:pPr>
                      <a:r>
                        <a:rPr lang="es-MX" sz="1400">
                          <a:effectLst/>
                        </a:rPr>
                        <a:t> </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228600" indent="-117475" algn="just">
                        <a:lnSpc>
                          <a:spcPct val="115000"/>
                        </a:lnSpc>
                        <a:spcAft>
                          <a:spcPts val="0"/>
                        </a:spcAft>
                        <a:tabLst>
                          <a:tab pos="111125" algn="l"/>
                        </a:tabLst>
                      </a:pPr>
                      <a:r>
                        <a:rPr lang="es-MX" sz="1400">
                          <a:effectLst/>
                        </a:rPr>
                        <a:t> </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291465" indent="-269875" algn="just">
                        <a:lnSpc>
                          <a:spcPct val="115000"/>
                        </a:lnSpc>
                        <a:spcAft>
                          <a:spcPts val="0"/>
                        </a:spcAft>
                      </a:pPr>
                      <a:r>
                        <a:rPr lang="es-MX" sz="1400">
                          <a:effectLst/>
                        </a:rPr>
                        <a:t> </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457200" marR="111760" algn="r">
                        <a:lnSpc>
                          <a:spcPct val="115000"/>
                        </a:lnSpc>
                        <a:spcAft>
                          <a:spcPts val="0"/>
                        </a:spcAft>
                      </a:pPr>
                      <a:r>
                        <a:rPr lang="es-MX" sz="1400">
                          <a:effectLst/>
                        </a:rPr>
                        <a:t> </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nchor="b"/>
                </a:tc>
              </a:tr>
              <a:tr h="255671">
                <a:tc>
                  <a:txBody>
                    <a:bodyPr/>
                    <a:lstStyle/>
                    <a:p>
                      <a:pPr marL="408940" algn="just">
                        <a:lnSpc>
                          <a:spcPct val="115000"/>
                        </a:lnSpc>
                        <a:spcAft>
                          <a:spcPts val="0"/>
                        </a:spcAft>
                      </a:pPr>
                      <a:r>
                        <a:rPr lang="es-MX" sz="1400">
                          <a:effectLst/>
                        </a:rPr>
                        <a:t> </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228600" indent="-117475" algn="just">
                        <a:lnSpc>
                          <a:spcPct val="115000"/>
                        </a:lnSpc>
                        <a:spcAft>
                          <a:spcPts val="0"/>
                        </a:spcAft>
                        <a:tabLst>
                          <a:tab pos="111125" algn="l"/>
                        </a:tabLst>
                      </a:pPr>
                      <a:r>
                        <a:rPr lang="es-MX" sz="1400">
                          <a:effectLst/>
                        </a:rPr>
                        <a:t> </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291465" indent="-269875" algn="just">
                        <a:lnSpc>
                          <a:spcPct val="115000"/>
                        </a:lnSpc>
                        <a:spcAft>
                          <a:spcPts val="0"/>
                        </a:spcAft>
                      </a:pPr>
                      <a:r>
                        <a:rPr lang="es-MX" sz="1400" dirty="0">
                          <a:effectLst/>
                        </a:rPr>
                        <a:t>2.	Sistema de Bombeo, por cada hectárea…</a:t>
                      </a:r>
                      <a:endParaRPr lang="es-MX"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457200" marR="111760" algn="r">
                        <a:lnSpc>
                          <a:spcPct val="115000"/>
                        </a:lnSpc>
                        <a:spcAft>
                          <a:spcPts val="0"/>
                        </a:spcAft>
                      </a:pPr>
                      <a:r>
                        <a:rPr lang="es-MX" sz="1400" dirty="0" smtClean="0">
                          <a:effectLst/>
                        </a:rPr>
                        <a:t>0.6677</a:t>
                      </a:r>
                      <a:endParaRPr lang="es-MX"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nchor="b"/>
                </a:tc>
              </a:tr>
              <a:tr h="273509">
                <a:tc>
                  <a:txBody>
                    <a:bodyPr/>
                    <a:lstStyle/>
                    <a:p>
                      <a:pPr marL="408940" algn="just">
                        <a:lnSpc>
                          <a:spcPct val="115000"/>
                        </a:lnSpc>
                        <a:spcAft>
                          <a:spcPts val="0"/>
                        </a:spcAft>
                      </a:pPr>
                      <a:r>
                        <a:rPr lang="es-MX" sz="1400">
                          <a:effectLst/>
                        </a:rPr>
                        <a:t> </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228600" indent="-117475" algn="just">
                        <a:lnSpc>
                          <a:spcPct val="115000"/>
                        </a:lnSpc>
                        <a:spcAft>
                          <a:spcPts val="0"/>
                        </a:spcAft>
                        <a:tabLst>
                          <a:tab pos="111125" algn="l"/>
                        </a:tabLst>
                      </a:pPr>
                      <a:r>
                        <a:rPr lang="es-MX" sz="1400">
                          <a:effectLst/>
                        </a:rPr>
                        <a:t> </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921385" indent="-450215" algn="just">
                        <a:lnSpc>
                          <a:spcPct val="115000"/>
                        </a:lnSpc>
                        <a:spcAft>
                          <a:spcPts val="0"/>
                        </a:spcAft>
                      </a:pPr>
                      <a:r>
                        <a:rPr lang="es-MX" sz="1400">
                          <a:effectLst/>
                        </a:rPr>
                        <a:t> </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457200" marR="111760" algn="r">
                        <a:lnSpc>
                          <a:spcPct val="115000"/>
                        </a:lnSpc>
                        <a:spcAft>
                          <a:spcPts val="0"/>
                        </a:spcAft>
                      </a:pPr>
                      <a:r>
                        <a:rPr lang="es-MX" sz="1400">
                          <a:effectLst/>
                        </a:rPr>
                        <a:t> </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nchor="b"/>
                </a:tc>
              </a:tr>
              <a:tr h="436517">
                <a:tc>
                  <a:txBody>
                    <a:bodyPr/>
                    <a:lstStyle/>
                    <a:p>
                      <a:pPr marL="408940" algn="just">
                        <a:lnSpc>
                          <a:spcPct val="115000"/>
                        </a:lnSpc>
                        <a:spcAft>
                          <a:spcPts val="0"/>
                        </a:spcAft>
                      </a:pPr>
                      <a:r>
                        <a:rPr lang="es-MX" sz="1400" dirty="0">
                          <a:effectLst/>
                        </a:rPr>
                        <a:t> </a:t>
                      </a:r>
                      <a:endParaRPr lang="es-MX"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0" lvl="0" indent="0" algn="just">
                        <a:lnSpc>
                          <a:spcPct val="115000"/>
                        </a:lnSpc>
                        <a:spcAft>
                          <a:spcPts val="0"/>
                        </a:spcAft>
                        <a:buFont typeface="+mj-lt"/>
                        <a:buNone/>
                        <a:tabLst>
                          <a:tab pos="111125" algn="l"/>
                        </a:tabLst>
                      </a:pPr>
                      <a:r>
                        <a:rPr lang="es-MX" sz="1400" dirty="0">
                          <a:effectLst/>
                        </a:rPr>
                        <a:t> </a:t>
                      </a:r>
                      <a:r>
                        <a:rPr lang="es-MX" sz="1400" dirty="0" smtClean="0">
                          <a:effectLst/>
                        </a:rPr>
                        <a:t>b)</a:t>
                      </a:r>
                      <a:endParaRPr lang="es-MX"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gridSpan="2">
                  <a:txBody>
                    <a:bodyPr/>
                    <a:lstStyle/>
                    <a:p>
                      <a:pPr marL="457200" algn="just">
                        <a:lnSpc>
                          <a:spcPct val="115000"/>
                        </a:lnSpc>
                        <a:spcAft>
                          <a:spcPts val="0"/>
                        </a:spcAft>
                      </a:pPr>
                      <a:r>
                        <a:rPr lang="es-MX" sz="1400" dirty="0">
                          <a:effectLst/>
                        </a:rPr>
                        <a:t>Terrenos para siembra de temporal y terrenos de agostadero:</a:t>
                      </a:r>
                      <a:endParaRPr lang="es-MX"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hMerge="1">
                  <a:txBody>
                    <a:bodyPr/>
                    <a:lstStyle/>
                    <a:p>
                      <a:endParaRPr lang="es-MX"/>
                    </a:p>
                  </a:txBody>
                  <a:tcPr/>
                </a:tc>
              </a:tr>
              <a:tr h="273509">
                <a:tc>
                  <a:txBody>
                    <a:bodyPr/>
                    <a:lstStyle/>
                    <a:p>
                      <a:pPr marL="408940" algn="just">
                        <a:lnSpc>
                          <a:spcPct val="115000"/>
                        </a:lnSpc>
                        <a:spcAft>
                          <a:spcPts val="0"/>
                        </a:spcAft>
                      </a:pPr>
                      <a:r>
                        <a:rPr lang="es-MX" sz="1400">
                          <a:effectLst/>
                        </a:rPr>
                        <a:t> </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228600" indent="-117475" algn="just">
                        <a:lnSpc>
                          <a:spcPct val="115000"/>
                        </a:lnSpc>
                        <a:spcAft>
                          <a:spcPts val="0"/>
                        </a:spcAft>
                        <a:tabLst>
                          <a:tab pos="111125" algn="l"/>
                        </a:tabLst>
                      </a:pPr>
                      <a:r>
                        <a:rPr lang="es-MX" sz="1400">
                          <a:effectLst/>
                        </a:rPr>
                        <a:t> </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741680" indent="-269875" algn="just">
                        <a:lnSpc>
                          <a:spcPct val="115000"/>
                        </a:lnSpc>
                        <a:spcAft>
                          <a:spcPts val="0"/>
                        </a:spcAft>
                      </a:pPr>
                      <a:r>
                        <a:rPr lang="es-MX" sz="1400">
                          <a:effectLst/>
                        </a:rPr>
                        <a:t> </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80645" marR="111760" algn="r">
                        <a:lnSpc>
                          <a:spcPct val="115000"/>
                        </a:lnSpc>
                        <a:spcAft>
                          <a:spcPts val="0"/>
                        </a:spcAft>
                      </a:pPr>
                      <a:r>
                        <a:rPr lang="es-MX" sz="1400">
                          <a:effectLst/>
                        </a:rPr>
                        <a:t> </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nchor="b"/>
                </a:tc>
              </a:tr>
              <a:tr h="468485">
                <a:tc>
                  <a:txBody>
                    <a:bodyPr/>
                    <a:lstStyle/>
                    <a:p>
                      <a:pPr marL="408940" algn="just">
                        <a:lnSpc>
                          <a:spcPct val="115000"/>
                        </a:lnSpc>
                        <a:spcAft>
                          <a:spcPts val="0"/>
                        </a:spcAft>
                      </a:pPr>
                      <a:r>
                        <a:rPr lang="es-MX" sz="1400">
                          <a:effectLst/>
                        </a:rPr>
                        <a:t> </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228600" indent="-117475" algn="just">
                        <a:lnSpc>
                          <a:spcPct val="115000"/>
                        </a:lnSpc>
                        <a:spcAft>
                          <a:spcPts val="0"/>
                        </a:spcAft>
                        <a:tabLst>
                          <a:tab pos="111125" algn="l"/>
                        </a:tabLst>
                      </a:pPr>
                      <a:r>
                        <a:rPr lang="es-MX" sz="1400">
                          <a:effectLst/>
                        </a:rPr>
                        <a:t> </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291465" indent="-269875" algn="just">
                        <a:lnSpc>
                          <a:spcPct val="115000"/>
                        </a:lnSpc>
                        <a:spcAft>
                          <a:spcPts val="0"/>
                        </a:spcAft>
                      </a:pPr>
                      <a:r>
                        <a:rPr lang="es-MX" sz="1400">
                          <a:effectLst/>
                        </a:rPr>
                        <a:t>1.	De 1 a 19 hectáreas, pagarán por el conjunto de la superficie…………</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80645" marR="111760" algn="r">
                        <a:lnSpc>
                          <a:spcPct val="115000"/>
                        </a:lnSpc>
                        <a:spcAft>
                          <a:spcPts val="0"/>
                        </a:spcAft>
                      </a:pPr>
                      <a:r>
                        <a:rPr lang="es-MX" sz="1400" dirty="0" smtClean="0">
                          <a:effectLst/>
                        </a:rPr>
                        <a:t>2.4000</a:t>
                      </a:r>
                      <a:endParaRPr lang="es-MX"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nchor="b"/>
                </a:tc>
              </a:tr>
              <a:tr h="422283">
                <a:tc>
                  <a:txBody>
                    <a:bodyPr/>
                    <a:lstStyle/>
                    <a:p>
                      <a:pPr marL="408940" algn="just">
                        <a:lnSpc>
                          <a:spcPct val="115000"/>
                        </a:lnSpc>
                        <a:spcAft>
                          <a:spcPts val="0"/>
                        </a:spcAft>
                      </a:pPr>
                      <a:r>
                        <a:rPr lang="es-MX" sz="1400">
                          <a:effectLst/>
                        </a:rPr>
                        <a:t> </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228600" indent="-117475" algn="just">
                        <a:lnSpc>
                          <a:spcPct val="115000"/>
                        </a:lnSpc>
                        <a:spcAft>
                          <a:spcPts val="0"/>
                        </a:spcAft>
                        <a:tabLst>
                          <a:tab pos="111125" algn="l"/>
                        </a:tabLst>
                      </a:pPr>
                      <a:r>
                        <a:rPr lang="es-MX" sz="1400">
                          <a:effectLst/>
                        </a:rPr>
                        <a:t> </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291465" indent="-269875" algn="just">
                        <a:lnSpc>
                          <a:spcPct val="115000"/>
                        </a:lnSpc>
                        <a:spcAft>
                          <a:spcPts val="0"/>
                        </a:spcAft>
                        <a:tabLst>
                          <a:tab pos="651510" algn="l"/>
                        </a:tabLst>
                      </a:pPr>
                      <a:r>
                        <a:rPr lang="es-MX" sz="1400">
                          <a:effectLst/>
                        </a:rPr>
                        <a:t>Más, por cada hectárea.....................</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80645" marR="111760" algn="r">
                        <a:lnSpc>
                          <a:spcPct val="115000"/>
                        </a:lnSpc>
                        <a:spcAft>
                          <a:spcPts val="0"/>
                        </a:spcAft>
                      </a:pPr>
                      <a:r>
                        <a:rPr lang="es-MX" sz="1400" dirty="0" smtClean="0">
                          <a:effectLst/>
                        </a:rPr>
                        <a:t>1.80</a:t>
                      </a:r>
                      <a:endParaRPr lang="es-MX"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nchor="b"/>
                </a:tc>
              </a:tr>
              <a:tr h="640542">
                <a:tc>
                  <a:txBody>
                    <a:bodyPr/>
                    <a:lstStyle/>
                    <a:p>
                      <a:pPr marL="408940" algn="just">
                        <a:lnSpc>
                          <a:spcPct val="115000"/>
                        </a:lnSpc>
                        <a:spcAft>
                          <a:spcPts val="0"/>
                        </a:spcAft>
                      </a:pPr>
                      <a:r>
                        <a:rPr lang="es-MX" sz="1400" dirty="0">
                          <a:effectLst/>
                        </a:rPr>
                        <a:t> </a:t>
                      </a:r>
                      <a:endParaRPr lang="es-MX"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228600" indent="-117475" algn="just">
                        <a:lnSpc>
                          <a:spcPct val="115000"/>
                        </a:lnSpc>
                        <a:spcAft>
                          <a:spcPts val="0"/>
                        </a:spcAft>
                        <a:tabLst>
                          <a:tab pos="111125" algn="l"/>
                        </a:tabLst>
                      </a:pPr>
                      <a:r>
                        <a:rPr lang="es-MX" sz="1400" dirty="0">
                          <a:effectLst/>
                        </a:rPr>
                        <a:t> </a:t>
                      </a:r>
                      <a:endParaRPr lang="es-MX"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291465" indent="-269875" algn="just">
                        <a:lnSpc>
                          <a:spcPct val="115000"/>
                        </a:lnSpc>
                        <a:spcAft>
                          <a:spcPts val="0"/>
                        </a:spcAft>
                        <a:tabLst>
                          <a:tab pos="741680" algn="l"/>
                        </a:tabLst>
                      </a:pPr>
                      <a:r>
                        <a:rPr lang="es-MX" sz="1400">
                          <a:effectLst/>
                        </a:rPr>
                        <a:t>2.	De más de 20 hectáreas pagarán por el conjunto de la superficie….........</a:t>
                      </a: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457200" algn="r">
                        <a:lnSpc>
                          <a:spcPct val="115000"/>
                        </a:lnSpc>
                        <a:spcAft>
                          <a:spcPts val="0"/>
                        </a:spcAft>
                      </a:pPr>
                      <a:r>
                        <a:rPr lang="es-MX" sz="1400" dirty="0" smtClean="0">
                          <a:effectLst/>
                        </a:rPr>
                        <a:t>2.4000</a:t>
                      </a:r>
                      <a:endParaRPr lang="es-MX"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nchor="b"/>
                </a:tc>
              </a:tr>
              <a:tr h="422283">
                <a:tc>
                  <a:txBody>
                    <a:bodyPr/>
                    <a:lstStyle/>
                    <a:p>
                      <a:pPr marL="408940" algn="just">
                        <a:lnSpc>
                          <a:spcPct val="115000"/>
                        </a:lnSpc>
                        <a:spcAft>
                          <a:spcPts val="0"/>
                        </a:spcAft>
                      </a:pPr>
                      <a:r>
                        <a:rPr lang="es-MX" sz="1400" dirty="0">
                          <a:effectLst/>
                        </a:rPr>
                        <a:t> </a:t>
                      </a:r>
                      <a:endParaRPr lang="es-MX"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228600" indent="-117475" algn="just">
                        <a:lnSpc>
                          <a:spcPct val="115000"/>
                        </a:lnSpc>
                        <a:spcAft>
                          <a:spcPts val="0"/>
                        </a:spcAft>
                        <a:tabLst>
                          <a:tab pos="111125" algn="l"/>
                        </a:tabLst>
                      </a:pPr>
                      <a:r>
                        <a:rPr lang="es-MX" sz="1400" dirty="0">
                          <a:effectLst/>
                        </a:rPr>
                        <a:t> </a:t>
                      </a:r>
                      <a:endParaRPr lang="es-MX"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291465" indent="-269875" algn="just">
                        <a:lnSpc>
                          <a:spcPct val="115000"/>
                        </a:lnSpc>
                        <a:spcAft>
                          <a:spcPts val="0"/>
                        </a:spcAft>
                      </a:pPr>
                      <a:r>
                        <a:rPr lang="es-MX" sz="1400" dirty="0">
                          <a:effectLst/>
                        </a:rPr>
                        <a:t>Más, por cada hectárea...................</a:t>
                      </a:r>
                      <a:endParaRPr lang="es-MX"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tc>
                <a:tc>
                  <a:txBody>
                    <a:bodyPr/>
                    <a:lstStyle/>
                    <a:p>
                      <a:pPr marL="80645" marR="111760" algn="r">
                        <a:lnSpc>
                          <a:spcPct val="115000"/>
                        </a:lnSpc>
                        <a:spcAft>
                          <a:spcPts val="0"/>
                        </a:spcAft>
                      </a:pPr>
                      <a:r>
                        <a:rPr lang="es-MX" sz="1400" dirty="0" smtClean="0">
                          <a:effectLst/>
                        </a:rPr>
                        <a:t>3.60</a:t>
                      </a:r>
                      <a:endParaRPr lang="es-MX"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2190" marR="62190" marT="0" marB="0" anchor="b"/>
                </a:tc>
              </a:tr>
            </a:tbl>
          </a:graphicData>
        </a:graphic>
      </p:graphicFrame>
    </p:spTree>
    <p:extLst>
      <p:ext uri="{BB962C8B-B14F-4D97-AF65-F5344CB8AC3E}">
        <p14:creationId xmlns:p14="http://schemas.microsoft.com/office/powerpoint/2010/main" val="24347483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5130" y="287618"/>
            <a:ext cx="9404723" cy="436282"/>
          </a:xfrm>
        </p:spPr>
        <p:txBody>
          <a:bodyPr/>
          <a:lstStyle/>
          <a:p>
            <a:pPr algn="ctr"/>
            <a:r>
              <a:rPr lang="es-MX" sz="2400" dirty="0"/>
              <a:t>INICIATIVA DE LEY DE INGRESOS </a:t>
            </a:r>
            <a:r>
              <a:rPr lang="es-MX" sz="2400" dirty="0" smtClean="0"/>
              <a:t>2025</a:t>
            </a:r>
            <a:endParaRPr lang="es-MX" sz="2400" dirty="0"/>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2305587390"/>
              </p:ext>
            </p:extLst>
          </p:nvPr>
        </p:nvGraphicFramePr>
        <p:xfrm>
          <a:off x="895985" y="1852542"/>
          <a:ext cx="10127614" cy="4421258"/>
        </p:xfrm>
        <a:graphic>
          <a:graphicData uri="http://schemas.openxmlformats.org/drawingml/2006/table">
            <a:tbl>
              <a:tblPr firstRow="1" firstCol="1" bandRow="1">
                <a:tableStyleId>{5C22544A-7EE6-4342-B048-85BDC9FD1C3A}</a:tableStyleId>
              </a:tblPr>
              <a:tblGrid>
                <a:gridCol w="1216589"/>
                <a:gridCol w="348298"/>
                <a:gridCol w="6824918"/>
                <a:gridCol w="1737809"/>
              </a:tblGrid>
              <a:tr h="368438">
                <a:tc>
                  <a:txBody>
                    <a:bodyPr/>
                    <a:lstStyle/>
                    <a:p>
                      <a:pPr marL="342900" lvl="0" indent="-342900" algn="just">
                        <a:lnSpc>
                          <a:spcPct val="115000"/>
                        </a:lnSpc>
                        <a:spcAft>
                          <a:spcPts val="0"/>
                        </a:spcAft>
                        <a:buFont typeface="+mj-lt"/>
                        <a:buAutoNum type="romanUcPeriod"/>
                        <a:tabLst>
                          <a:tab pos="291465" algn="l"/>
                        </a:tabLst>
                      </a:pPr>
                      <a:r>
                        <a:rPr lang="es-MX" sz="1400" dirty="0">
                          <a:effectLst/>
                        </a:rPr>
                        <a:t> </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marL="457200" marR="111125" algn="just">
                        <a:lnSpc>
                          <a:spcPct val="115000"/>
                        </a:lnSpc>
                        <a:spcAft>
                          <a:spcPts val="0"/>
                        </a:spcAft>
                      </a:pPr>
                      <a:r>
                        <a:rPr lang="es-MX" sz="1400">
                          <a:effectLst/>
                        </a:rPr>
                        <a:t>Asentamiento de Actas de Nacimiento:</a:t>
                      </a:r>
                      <a:endParaRPr lang="es-MX"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s-MX"/>
                    </a:p>
                  </a:txBody>
                  <a:tcPr/>
                </a:tc>
                <a:tc>
                  <a:txBody>
                    <a:bodyPr/>
                    <a:lstStyle/>
                    <a:p>
                      <a:pPr marL="80645" marR="111760" algn="r">
                        <a:lnSpc>
                          <a:spcPct val="115000"/>
                        </a:lnSpc>
                        <a:spcAft>
                          <a:spcPts val="0"/>
                        </a:spcAft>
                        <a:tabLst>
                          <a:tab pos="741045" algn="l"/>
                        </a:tabLst>
                      </a:pPr>
                      <a:r>
                        <a:rPr lang="es-MX" sz="1400" dirty="0">
                          <a:effectLst/>
                        </a:rPr>
                        <a:t> </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736876">
                <a:tc rowSpan="4">
                  <a:txBody>
                    <a:bodyPr/>
                    <a:lstStyle/>
                    <a:p>
                      <a:pPr marL="457200" algn="just">
                        <a:lnSpc>
                          <a:spcPct val="115000"/>
                        </a:lnSpc>
                        <a:spcAft>
                          <a:spcPts val="0"/>
                        </a:spcAft>
                        <a:tabLst>
                          <a:tab pos="291465" algn="l"/>
                        </a:tabLst>
                      </a:pPr>
                      <a:r>
                        <a:rPr lang="es-MX" sz="1400" dirty="0">
                          <a:effectLst/>
                        </a:rPr>
                        <a:t> </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algn="just">
                        <a:lnSpc>
                          <a:spcPct val="115000"/>
                        </a:lnSpc>
                        <a:spcAft>
                          <a:spcPts val="0"/>
                        </a:spcAft>
                        <a:tabLst>
                          <a:tab pos="291465" algn="l"/>
                        </a:tabLst>
                      </a:pPr>
                      <a:r>
                        <a:rPr lang="es-MX" sz="1400" dirty="0">
                          <a:effectLst/>
                        </a:rPr>
                        <a:t> </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algn="just">
                        <a:lnSpc>
                          <a:spcPct val="115000"/>
                        </a:lnSpc>
                        <a:spcAft>
                          <a:spcPts val="0"/>
                        </a:spcAft>
                        <a:tabLst>
                          <a:tab pos="291465" algn="l"/>
                        </a:tabLst>
                      </a:pPr>
                      <a:r>
                        <a:rPr lang="es-MX" sz="1400" dirty="0">
                          <a:effectLst/>
                        </a:rPr>
                        <a:t> </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228600" algn="just">
                        <a:lnSpc>
                          <a:spcPct val="115000"/>
                        </a:lnSpc>
                        <a:spcAft>
                          <a:spcPts val="0"/>
                        </a:spcAft>
                        <a:tabLst>
                          <a:tab pos="291465" algn="l"/>
                        </a:tabLst>
                      </a:pPr>
                      <a:r>
                        <a:rPr lang="es-MX" sz="1400" dirty="0">
                          <a:effectLst/>
                        </a:rPr>
                        <a:t> </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111760" indent="-116840" algn="just">
                        <a:lnSpc>
                          <a:spcPct val="115000"/>
                        </a:lnSpc>
                        <a:spcAft>
                          <a:spcPts val="0"/>
                        </a:spcAft>
                        <a:tabLst>
                          <a:tab pos="111760" algn="l"/>
                        </a:tabLst>
                      </a:pPr>
                      <a:r>
                        <a:rPr lang="es-MX" sz="1400" dirty="0" smtClean="0">
                          <a:effectLst/>
                          <a:latin typeface="+mn-lt"/>
                          <a:ea typeface="+mn-ea"/>
                          <a:cs typeface="+mn-cs"/>
                        </a:rPr>
                        <a:t>III</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marR="111125" algn="just">
                        <a:lnSpc>
                          <a:spcPct val="115000"/>
                        </a:lnSpc>
                        <a:spcAft>
                          <a:spcPts val="0"/>
                        </a:spcAft>
                      </a:pPr>
                      <a:r>
                        <a:rPr lang="es-MX" sz="1800" kern="1200" dirty="0" smtClean="0">
                          <a:solidFill>
                            <a:schemeClr val="dk1"/>
                          </a:solidFill>
                          <a:effectLst/>
                          <a:latin typeface="+mn-lt"/>
                          <a:ea typeface="+mn-ea"/>
                          <a:cs typeface="+mn-cs"/>
                        </a:rPr>
                        <a:t>Expedición de copias certificadas del Registro Civil………………………………</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80645" marR="111760" algn="r">
                        <a:lnSpc>
                          <a:spcPct val="115000"/>
                        </a:lnSpc>
                        <a:spcAft>
                          <a:spcPts val="0"/>
                        </a:spcAft>
                        <a:tabLst>
                          <a:tab pos="741045" algn="l"/>
                        </a:tabLst>
                      </a:pPr>
                      <a:r>
                        <a:rPr lang="es-MX" sz="1400" dirty="0" smtClean="0">
                          <a:effectLst/>
                        </a:rPr>
                        <a:t>0.7363</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736876">
                <a:tc vMerge="1">
                  <a:txBody>
                    <a:bodyPr/>
                    <a:lstStyle/>
                    <a:p>
                      <a:pPr marL="457200" algn="just">
                        <a:lnSpc>
                          <a:spcPct val="115000"/>
                        </a:lnSpc>
                        <a:spcAft>
                          <a:spcPts val="0"/>
                        </a:spcAft>
                        <a:tabLst>
                          <a:tab pos="291465" algn="l"/>
                        </a:tabLst>
                      </a:pP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111760" indent="-116840" algn="just">
                        <a:lnSpc>
                          <a:spcPct val="115000"/>
                        </a:lnSpc>
                        <a:spcAft>
                          <a:spcPts val="0"/>
                        </a:spcAft>
                        <a:tabLst>
                          <a:tab pos="111760" algn="l"/>
                        </a:tabLst>
                      </a:pPr>
                      <a:r>
                        <a:rPr lang="es-MX" sz="1400" dirty="0" smtClean="0">
                          <a:effectLst/>
                          <a:latin typeface="+mn-lt"/>
                          <a:ea typeface="+mn-ea"/>
                          <a:cs typeface="+mn-cs"/>
                        </a:rPr>
                        <a:t>II</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457200" marR="111125" algn="just">
                        <a:lnSpc>
                          <a:spcPct val="115000"/>
                        </a:lnSpc>
                        <a:spcAft>
                          <a:spcPts val="0"/>
                        </a:spcAft>
                      </a:pPr>
                      <a:r>
                        <a:rPr lang="es-MX" sz="1400" dirty="0">
                          <a:effectLst/>
                        </a:rPr>
                        <a:t>Registro de nacimiento a domicilio.........</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80645" marR="111760" algn="r">
                        <a:lnSpc>
                          <a:spcPct val="115000"/>
                        </a:lnSpc>
                        <a:spcAft>
                          <a:spcPts val="0"/>
                        </a:spcAft>
                        <a:tabLst>
                          <a:tab pos="741045" algn="l"/>
                        </a:tabLst>
                      </a:pPr>
                      <a:r>
                        <a:rPr lang="es-MX" sz="1400" dirty="0">
                          <a:effectLst/>
                        </a:rPr>
                        <a:t>2.0000</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68438">
                <a:tc vMerge="1">
                  <a:txBody>
                    <a:bodyPr/>
                    <a:lstStyle/>
                    <a:p>
                      <a:pPr marL="457200" algn="just">
                        <a:lnSpc>
                          <a:spcPct val="115000"/>
                        </a:lnSpc>
                        <a:spcAft>
                          <a:spcPts val="0"/>
                        </a:spcAft>
                        <a:tabLst>
                          <a:tab pos="291465" algn="l"/>
                        </a:tabLst>
                      </a:pP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111760" indent="-116840" algn="just">
                        <a:lnSpc>
                          <a:spcPct val="115000"/>
                        </a:lnSpc>
                        <a:spcAft>
                          <a:spcPts val="0"/>
                        </a:spcAft>
                        <a:tabLst>
                          <a:tab pos="111760" algn="l"/>
                        </a:tabLst>
                      </a:pPr>
                      <a:r>
                        <a:rPr lang="es-MX" sz="1400">
                          <a:effectLst/>
                        </a:rPr>
                        <a:t> </a:t>
                      </a:r>
                      <a:endParaRPr lang="es-MX"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marR="111125" algn="just">
                        <a:lnSpc>
                          <a:spcPct val="115000"/>
                        </a:lnSpc>
                        <a:spcAft>
                          <a:spcPts val="0"/>
                        </a:spcAft>
                      </a:pPr>
                      <a:r>
                        <a:rPr lang="es-MX" sz="1400" dirty="0">
                          <a:effectLst/>
                        </a:rPr>
                        <a:t> </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80645" marR="111760" algn="r">
                        <a:lnSpc>
                          <a:spcPct val="115000"/>
                        </a:lnSpc>
                        <a:spcAft>
                          <a:spcPts val="0"/>
                        </a:spcAft>
                        <a:tabLst>
                          <a:tab pos="741045" algn="l"/>
                        </a:tabLst>
                      </a:pPr>
                      <a:r>
                        <a:rPr lang="es-MX" sz="1400" dirty="0">
                          <a:effectLst/>
                        </a:rPr>
                        <a:t> </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210630">
                <a:tc vMerge="1">
                  <a:txBody>
                    <a:bodyPr/>
                    <a:lstStyle/>
                    <a:p>
                      <a:pPr marL="228600" algn="just">
                        <a:lnSpc>
                          <a:spcPct val="115000"/>
                        </a:lnSpc>
                        <a:spcAft>
                          <a:spcPts val="0"/>
                        </a:spcAft>
                        <a:tabLst>
                          <a:tab pos="291465" algn="l"/>
                        </a:tabLst>
                      </a:pP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3">
                  <a:txBody>
                    <a:bodyPr/>
                    <a:lstStyle/>
                    <a:p>
                      <a:pPr marL="21590" marR="111125" indent="213360" algn="just">
                        <a:lnSpc>
                          <a:spcPct val="115000"/>
                        </a:lnSpc>
                        <a:spcAft>
                          <a:spcPts val="0"/>
                        </a:spcAft>
                      </a:pPr>
                      <a:r>
                        <a:rPr lang="es-MX" sz="1400" dirty="0">
                          <a:effectLst/>
                        </a:rPr>
                        <a:t>La inscripción de hechos relativos al nacimiento, y la expedición de la primera acta certificada de nacimiento, para personas de cero a quince años, se hará sin pago alguno de derechos; de conformidad al artículo 4° de la Constitución Política de los Estados Unidos Mexicanos.</a:t>
                      </a:r>
                      <a:endParaRPr lang="es-MX" sz="1200" dirty="0">
                        <a:effectLst/>
                      </a:endParaRPr>
                    </a:p>
                    <a:p>
                      <a:pPr marL="21590" marR="111125" indent="213360" algn="just">
                        <a:lnSpc>
                          <a:spcPct val="115000"/>
                        </a:lnSpc>
                        <a:spcAft>
                          <a:spcPts val="0"/>
                        </a:spcAft>
                      </a:pPr>
                      <a:r>
                        <a:rPr lang="es-MX" sz="1400" dirty="0">
                          <a:effectLst/>
                        </a:rPr>
                        <a:t> </a:t>
                      </a:r>
                      <a:endParaRPr lang="es-MX" sz="1200" dirty="0">
                        <a:effectLst/>
                      </a:endParaRPr>
                    </a:p>
                    <a:p>
                      <a:pPr marL="21590" indent="269875" algn="just">
                        <a:lnSpc>
                          <a:spcPct val="115000"/>
                        </a:lnSpc>
                        <a:spcAft>
                          <a:spcPts val="0"/>
                        </a:spcAft>
                      </a:pPr>
                      <a:r>
                        <a:rPr lang="es-MX" sz="1400" dirty="0">
                          <a:effectLst/>
                        </a:rPr>
                        <a:t>No causará multa el registro de nacimiento extemporáneo de un menor de seis años.</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s-MX"/>
                    </a:p>
                  </a:txBody>
                  <a:tcPr/>
                </a:tc>
                <a:tc hMerge="1">
                  <a:txBody>
                    <a:bodyPr/>
                    <a:lstStyle/>
                    <a:p>
                      <a:endParaRPr lang="es-MX"/>
                    </a:p>
                  </a:txBody>
                  <a:tcPr/>
                </a:tc>
              </a:tr>
            </a:tbl>
          </a:graphicData>
        </a:graphic>
      </p:graphicFrame>
      <p:sp>
        <p:nvSpPr>
          <p:cNvPr id="4" name="CuadroTexto 3"/>
          <p:cNvSpPr txBox="1"/>
          <p:nvPr/>
        </p:nvSpPr>
        <p:spPr>
          <a:xfrm>
            <a:off x="3632200" y="863600"/>
            <a:ext cx="4419600" cy="707886"/>
          </a:xfrm>
          <a:prstGeom prst="rect">
            <a:avLst/>
          </a:prstGeom>
          <a:noFill/>
        </p:spPr>
        <p:txBody>
          <a:bodyPr wrap="square" rtlCol="0">
            <a:spAutoFit/>
          </a:bodyPr>
          <a:lstStyle/>
          <a:p>
            <a:r>
              <a:rPr lang="es-MX" sz="4000" dirty="0" smtClean="0"/>
              <a:t>REGISTRO CIVIL</a:t>
            </a:r>
            <a:endParaRPr lang="es-MX" sz="4000" dirty="0"/>
          </a:p>
        </p:txBody>
      </p:sp>
    </p:spTree>
    <p:extLst>
      <p:ext uri="{BB962C8B-B14F-4D97-AF65-F5344CB8AC3E}">
        <p14:creationId xmlns:p14="http://schemas.microsoft.com/office/powerpoint/2010/main" val="40476886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452718"/>
            <a:ext cx="9404723" cy="563282"/>
          </a:xfrm>
        </p:spPr>
        <p:txBody>
          <a:bodyPr/>
          <a:lstStyle/>
          <a:p>
            <a:pPr algn="ctr"/>
            <a:r>
              <a:rPr lang="es-MX" sz="2400" dirty="0"/>
              <a:t>INICIATIVA DE LEY DE INGRESOS </a:t>
            </a:r>
            <a:r>
              <a:rPr lang="es-MX" sz="2400" dirty="0" smtClean="0"/>
              <a:t>2025</a:t>
            </a:r>
            <a:endParaRPr lang="es-MX" sz="2400"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937730690"/>
              </p:ext>
            </p:extLst>
          </p:nvPr>
        </p:nvGraphicFramePr>
        <p:xfrm>
          <a:off x="817200" y="1104106"/>
          <a:ext cx="10409601" cy="5615273"/>
        </p:xfrm>
        <a:graphic>
          <a:graphicData uri="http://schemas.openxmlformats.org/drawingml/2006/table">
            <a:tbl>
              <a:tblPr firstRow="1" firstCol="1" bandRow="1">
                <a:tableStyleId>{5C22544A-7EE6-4342-B048-85BDC9FD1C3A}</a:tableStyleId>
              </a:tblPr>
              <a:tblGrid>
                <a:gridCol w="1219001"/>
                <a:gridCol w="655142"/>
                <a:gridCol w="6794205"/>
                <a:gridCol w="1741253"/>
              </a:tblGrid>
              <a:tr h="550121">
                <a:tc>
                  <a:txBody>
                    <a:bodyPr/>
                    <a:lstStyle/>
                    <a:p>
                      <a:pPr marL="0" lvl="0" indent="0" algn="just">
                        <a:lnSpc>
                          <a:spcPct val="115000"/>
                        </a:lnSpc>
                        <a:spcAft>
                          <a:spcPts val="0"/>
                        </a:spcAft>
                        <a:buFont typeface="+mj-lt"/>
                        <a:buNone/>
                        <a:tabLst>
                          <a:tab pos="291465" algn="l"/>
                        </a:tabLst>
                      </a:pPr>
                      <a:r>
                        <a:rPr lang="es-MX" sz="1400" dirty="0" smtClean="0">
                          <a:effectLst/>
                        </a:rPr>
                        <a:t>II.</a:t>
                      </a:r>
                      <a:r>
                        <a:rPr lang="es-MX" sz="1400" dirty="0">
                          <a:effectLst/>
                        </a:rPr>
                        <a:t> </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marL="457200" algn="just">
                        <a:lnSpc>
                          <a:spcPct val="115000"/>
                        </a:lnSpc>
                        <a:spcAft>
                          <a:spcPts val="0"/>
                        </a:spcAft>
                      </a:pPr>
                      <a:r>
                        <a:rPr lang="es-MX" sz="1400">
                          <a:effectLst/>
                        </a:rPr>
                        <a:t>Expedición de copias certificadas del Registro Civil…………………………….....................…..</a:t>
                      </a:r>
                      <a:endParaRPr lang="es-MX"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s-MX"/>
                    </a:p>
                  </a:txBody>
                  <a:tcPr/>
                </a:tc>
                <a:tc>
                  <a:txBody>
                    <a:bodyPr/>
                    <a:lstStyle/>
                    <a:p>
                      <a:pPr algn="ctr">
                        <a:lnSpc>
                          <a:spcPct val="115000"/>
                        </a:lnSpc>
                        <a:spcAft>
                          <a:spcPts val="0"/>
                        </a:spcAft>
                      </a:pPr>
                      <a:r>
                        <a:rPr lang="es-MX" sz="1400" dirty="0" smtClean="0">
                          <a:effectLst/>
                        </a:rPr>
                        <a:t>                0.7363</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75060">
                <a:tc>
                  <a:txBody>
                    <a:bodyPr/>
                    <a:lstStyle/>
                    <a:p>
                      <a:pPr marL="228600" algn="just">
                        <a:lnSpc>
                          <a:spcPct val="115000"/>
                        </a:lnSpc>
                        <a:spcAft>
                          <a:spcPts val="0"/>
                        </a:spcAft>
                        <a:tabLst>
                          <a:tab pos="291465" algn="l"/>
                        </a:tabLst>
                      </a:pPr>
                      <a:r>
                        <a:rPr lang="es-MX" sz="1400">
                          <a:effectLst/>
                        </a:rPr>
                        <a:t> </a:t>
                      </a:r>
                      <a:endParaRPr lang="es-MX"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marL="457200" marR="111125" algn="just">
                        <a:lnSpc>
                          <a:spcPct val="115000"/>
                        </a:lnSpc>
                        <a:spcAft>
                          <a:spcPts val="0"/>
                        </a:spcAft>
                      </a:pPr>
                      <a:r>
                        <a:rPr lang="es-MX" sz="1400">
                          <a:effectLst/>
                        </a:rPr>
                        <a:t> </a:t>
                      </a:r>
                      <a:endParaRPr lang="es-MX"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s-MX"/>
                    </a:p>
                  </a:txBody>
                  <a:tcPr/>
                </a:tc>
                <a:tc>
                  <a:txBody>
                    <a:bodyPr/>
                    <a:lstStyle/>
                    <a:p>
                      <a:pPr marL="80645" marR="111760" algn="r">
                        <a:lnSpc>
                          <a:spcPct val="115000"/>
                        </a:lnSpc>
                        <a:spcAft>
                          <a:spcPts val="0"/>
                        </a:spcAft>
                        <a:tabLst>
                          <a:tab pos="741045" algn="l"/>
                        </a:tabLst>
                      </a:pPr>
                      <a:r>
                        <a:rPr lang="es-MX" sz="1400" dirty="0">
                          <a:effectLst/>
                        </a:rPr>
                        <a:t> </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75060">
                <a:tc>
                  <a:txBody>
                    <a:bodyPr/>
                    <a:lstStyle/>
                    <a:p>
                      <a:pPr marL="0" lvl="0" indent="0" algn="just">
                        <a:lnSpc>
                          <a:spcPct val="115000"/>
                        </a:lnSpc>
                        <a:spcAft>
                          <a:spcPts val="0"/>
                        </a:spcAft>
                        <a:buFont typeface="+mj-lt"/>
                        <a:buNone/>
                        <a:tabLst>
                          <a:tab pos="291465" algn="l"/>
                        </a:tabLst>
                      </a:pPr>
                      <a:r>
                        <a:rPr lang="es-MX" sz="1400" dirty="0" smtClean="0">
                          <a:effectLst/>
                        </a:rPr>
                        <a:t>III.</a:t>
                      </a:r>
                      <a:r>
                        <a:rPr lang="es-MX" sz="1400" dirty="0">
                          <a:effectLst/>
                        </a:rPr>
                        <a:t> </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marL="457200" marR="111125" algn="just">
                        <a:lnSpc>
                          <a:spcPct val="115000"/>
                        </a:lnSpc>
                        <a:spcAft>
                          <a:spcPts val="0"/>
                        </a:spcAft>
                      </a:pPr>
                      <a:r>
                        <a:rPr lang="es-MX" sz="1400">
                          <a:effectLst/>
                        </a:rPr>
                        <a:t>Solicitud de matrimonio…………............……..</a:t>
                      </a:r>
                      <a:endParaRPr lang="es-MX"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s-MX"/>
                    </a:p>
                  </a:txBody>
                  <a:tcPr/>
                </a:tc>
                <a:tc>
                  <a:txBody>
                    <a:bodyPr/>
                    <a:lstStyle/>
                    <a:p>
                      <a:pPr marL="80645" marR="111760" algn="r">
                        <a:lnSpc>
                          <a:spcPct val="115000"/>
                        </a:lnSpc>
                        <a:spcAft>
                          <a:spcPts val="0"/>
                        </a:spcAft>
                        <a:tabLst>
                          <a:tab pos="741045" algn="l"/>
                        </a:tabLst>
                      </a:pPr>
                      <a:r>
                        <a:rPr lang="es-MX" sz="1400">
                          <a:effectLst/>
                        </a:rPr>
                        <a:t>1.8887</a:t>
                      </a:r>
                      <a:endParaRPr lang="es-MX"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75060">
                <a:tc>
                  <a:txBody>
                    <a:bodyPr/>
                    <a:lstStyle/>
                    <a:p>
                      <a:pPr marL="228600" algn="just">
                        <a:lnSpc>
                          <a:spcPct val="115000"/>
                        </a:lnSpc>
                        <a:spcAft>
                          <a:spcPts val="0"/>
                        </a:spcAft>
                        <a:tabLst>
                          <a:tab pos="291465" algn="l"/>
                        </a:tabLst>
                      </a:pPr>
                      <a:r>
                        <a:rPr lang="es-MX" sz="1400" dirty="0">
                          <a:effectLst/>
                        </a:rPr>
                        <a:t> </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111760" indent="-116840" algn="just">
                        <a:lnSpc>
                          <a:spcPct val="115000"/>
                        </a:lnSpc>
                        <a:spcAft>
                          <a:spcPts val="0"/>
                        </a:spcAft>
                        <a:tabLst>
                          <a:tab pos="111760" algn="l"/>
                        </a:tabLst>
                      </a:pPr>
                      <a:r>
                        <a:rPr lang="es-MX" sz="1400">
                          <a:effectLst/>
                        </a:rPr>
                        <a:t> </a:t>
                      </a:r>
                      <a:endParaRPr lang="es-MX"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marR="111125" algn="just">
                        <a:lnSpc>
                          <a:spcPct val="115000"/>
                        </a:lnSpc>
                        <a:spcAft>
                          <a:spcPts val="0"/>
                        </a:spcAft>
                      </a:pPr>
                      <a:r>
                        <a:rPr lang="es-MX" sz="1400">
                          <a:effectLst/>
                        </a:rPr>
                        <a:t> </a:t>
                      </a:r>
                      <a:endParaRPr lang="es-MX"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80645" marR="111760" algn="r">
                        <a:lnSpc>
                          <a:spcPct val="115000"/>
                        </a:lnSpc>
                        <a:spcAft>
                          <a:spcPts val="0"/>
                        </a:spcAft>
                        <a:tabLst>
                          <a:tab pos="741045" algn="l"/>
                        </a:tabLst>
                      </a:pPr>
                      <a:r>
                        <a:rPr lang="es-MX" sz="1400">
                          <a:effectLst/>
                        </a:rPr>
                        <a:t> </a:t>
                      </a:r>
                      <a:endParaRPr lang="es-MX"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75060">
                <a:tc>
                  <a:txBody>
                    <a:bodyPr/>
                    <a:lstStyle/>
                    <a:p>
                      <a:pPr marL="0" lvl="0" indent="0" algn="just">
                        <a:lnSpc>
                          <a:spcPct val="115000"/>
                        </a:lnSpc>
                        <a:spcAft>
                          <a:spcPts val="0"/>
                        </a:spcAft>
                        <a:buFont typeface="+mj-lt"/>
                        <a:buNone/>
                        <a:tabLst>
                          <a:tab pos="291465" algn="l"/>
                        </a:tabLst>
                      </a:pPr>
                      <a:r>
                        <a:rPr lang="es-MX" sz="1400" dirty="0" smtClean="0">
                          <a:effectLst/>
                        </a:rPr>
                        <a:t>IV</a:t>
                      </a:r>
                      <a:r>
                        <a:rPr lang="es-MX" sz="1400" dirty="0">
                          <a:effectLst/>
                        </a:rPr>
                        <a:t> </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marL="457200" marR="111125" algn="just">
                        <a:lnSpc>
                          <a:spcPct val="115000"/>
                        </a:lnSpc>
                        <a:spcAft>
                          <a:spcPts val="0"/>
                        </a:spcAft>
                      </a:pPr>
                      <a:r>
                        <a:rPr lang="es-MX" sz="1400">
                          <a:effectLst/>
                        </a:rPr>
                        <a:t>Celebración de matrimonio:</a:t>
                      </a:r>
                      <a:endParaRPr lang="es-MX"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s-MX"/>
                    </a:p>
                  </a:txBody>
                  <a:tcPr/>
                </a:tc>
                <a:tc>
                  <a:txBody>
                    <a:bodyPr/>
                    <a:lstStyle/>
                    <a:p>
                      <a:pPr marL="80645" marR="111760" algn="r">
                        <a:lnSpc>
                          <a:spcPct val="115000"/>
                        </a:lnSpc>
                        <a:spcAft>
                          <a:spcPts val="0"/>
                        </a:spcAft>
                        <a:tabLst>
                          <a:tab pos="741045" algn="l"/>
                        </a:tabLst>
                      </a:pPr>
                      <a:r>
                        <a:rPr lang="es-MX" sz="1400">
                          <a:effectLst/>
                        </a:rPr>
                        <a:t> </a:t>
                      </a:r>
                      <a:endParaRPr lang="es-MX"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75060">
                <a:tc rowSpan="6">
                  <a:txBody>
                    <a:bodyPr/>
                    <a:lstStyle/>
                    <a:p>
                      <a:pPr marL="228600" algn="just">
                        <a:lnSpc>
                          <a:spcPct val="115000"/>
                        </a:lnSpc>
                        <a:spcAft>
                          <a:spcPts val="0"/>
                        </a:spcAft>
                        <a:tabLst>
                          <a:tab pos="291465" algn="l"/>
                        </a:tabLst>
                      </a:pPr>
                      <a:r>
                        <a:rPr lang="es-MX" sz="1400" dirty="0">
                          <a:effectLst/>
                        </a:rPr>
                        <a:t> </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228600" algn="just">
                        <a:lnSpc>
                          <a:spcPct val="115000"/>
                        </a:lnSpc>
                        <a:spcAft>
                          <a:spcPts val="0"/>
                        </a:spcAft>
                        <a:tabLst>
                          <a:tab pos="291465" algn="l"/>
                        </a:tabLst>
                      </a:pPr>
                      <a:r>
                        <a:rPr lang="es-MX" sz="1400" dirty="0">
                          <a:effectLst/>
                        </a:rPr>
                        <a:t> </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228600" algn="just">
                        <a:lnSpc>
                          <a:spcPct val="115000"/>
                        </a:lnSpc>
                        <a:spcAft>
                          <a:spcPts val="0"/>
                        </a:spcAft>
                        <a:tabLst>
                          <a:tab pos="291465" algn="l"/>
                        </a:tabLst>
                      </a:pPr>
                      <a:r>
                        <a:rPr lang="es-MX" sz="1400" dirty="0">
                          <a:effectLst/>
                        </a:rPr>
                        <a:t> </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228600" algn="just">
                        <a:lnSpc>
                          <a:spcPct val="115000"/>
                        </a:lnSpc>
                        <a:spcAft>
                          <a:spcPts val="0"/>
                        </a:spcAft>
                        <a:tabLst>
                          <a:tab pos="291465" algn="l"/>
                        </a:tabLst>
                      </a:pPr>
                      <a:r>
                        <a:rPr lang="es-MX" sz="1400" dirty="0">
                          <a:effectLst/>
                        </a:rPr>
                        <a:t> </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228600" algn="just">
                        <a:lnSpc>
                          <a:spcPct val="115000"/>
                        </a:lnSpc>
                        <a:spcAft>
                          <a:spcPts val="0"/>
                        </a:spcAft>
                        <a:tabLst>
                          <a:tab pos="291465" algn="l"/>
                        </a:tabLst>
                      </a:pPr>
                      <a:r>
                        <a:rPr lang="es-MX" sz="1400" dirty="0">
                          <a:effectLst/>
                        </a:rPr>
                        <a:t> </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228600" algn="just">
                        <a:lnSpc>
                          <a:spcPct val="115000"/>
                        </a:lnSpc>
                        <a:spcAft>
                          <a:spcPts val="0"/>
                        </a:spcAft>
                        <a:tabLst>
                          <a:tab pos="291465" algn="l"/>
                        </a:tabLst>
                      </a:pPr>
                      <a:r>
                        <a:rPr lang="es-MX" sz="1400" dirty="0">
                          <a:effectLst/>
                        </a:rPr>
                        <a:t> </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228600" algn="just">
                        <a:lnSpc>
                          <a:spcPct val="115000"/>
                        </a:lnSpc>
                        <a:spcAft>
                          <a:spcPts val="0"/>
                        </a:spcAft>
                        <a:tabLst>
                          <a:tab pos="291465" algn="l"/>
                        </a:tabLst>
                      </a:pPr>
                      <a:r>
                        <a:rPr lang="es-MX" sz="1400" dirty="0">
                          <a:effectLst/>
                        </a:rPr>
                        <a:t> </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tabLst>
                          <a:tab pos="111760" algn="l"/>
                        </a:tabLst>
                      </a:pPr>
                      <a:r>
                        <a:rPr lang="es-MX" sz="1400">
                          <a:effectLst/>
                        </a:rPr>
                        <a:t> </a:t>
                      </a:r>
                      <a:endParaRPr lang="es-MX"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R="111125" algn="just">
                        <a:lnSpc>
                          <a:spcPct val="115000"/>
                        </a:lnSpc>
                        <a:spcAft>
                          <a:spcPts val="0"/>
                        </a:spcAft>
                      </a:pPr>
                      <a:r>
                        <a:rPr lang="es-MX" sz="1400" dirty="0">
                          <a:effectLst/>
                        </a:rPr>
                        <a:t> </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80645" marR="111760" algn="r">
                        <a:lnSpc>
                          <a:spcPct val="115000"/>
                        </a:lnSpc>
                        <a:spcAft>
                          <a:spcPts val="0"/>
                        </a:spcAft>
                        <a:tabLst>
                          <a:tab pos="741045" algn="l"/>
                        </a:tabLst>
                      </a:pPr>
                      <a:r>
                        <a:rPr lang="es-MX" sz="1400">
                          <a:effectLst/>
                        </a:rPr>
                        <a:t> </a:t>
                      </a:r>
                      <a:endParaRPr lang="es-MX"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550121">
                <a:tc vMerge="1">
                  <a:txBody>
                    <a:bodyPr/>
                    <a:lstStyle/>
                    <a:p>
                      <a:pPr marL="228600" algn="just">
                        <a:lnSpc>
                          <a:spcPct val="115000"/>
                        </a:lnSpc>
                        <a:spcAft>
                          <a:spcPts val="0"/>
                        </a:spcAft>
                        <a:tabLst>
                          <a:tab pos="291465" algn="l"/>
                        </a:tabLst>
                      </a:pP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lgn="just">
                        <a:lnSpc>
                          <a:spcPct val="115000"/>
                        </a:lnSpc>
                        <a:spcAft>
                          <a:spcPts val="0"/>
                        </a:spcAft>
                        <a:buSzPts val="1200"/>
                        <a:buFont typeface="Arial" panose="020B0604020202020204" pitchFamily="34" charset="0"/>
                        <a:buAutoNum type="alphaLcParenR"/>
                        <a:tabLst>
                          <a:tab pos="111760" algn="l"/>
                        </a:tabLst>
                      </a:pPr>
                      <a:r>
                        <a:rPr lang="es-MX" sz="1400">
                          <a:effectLst/>
                        </a:rPr>
                        <a:t> </a:t>
                      </a:r>
                      <a:endParaRPr lang="es-MX"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R="111125" algn="just">
                        <a:lnSpc>
                          <a:spcPct val="115000"/>
                        </a:lnSpc>
                        <a:spcAft>
                          <a:spcPts val="0"/>
                        </a:spcAft>
                      </a:pPr>
                      <a:r>
                        <a:rPr lang="es-MX" sz="1400">
                          <a:effectLst/>
                        </a:rPr>
                        <a:t>Siempre que se celebre dentro de la oficina……………………........…………</a:t>
                      </a:r>
                      <a:endParaRPr lang="es-MX"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80645" marR="111760" algn="r">
                        <a:lnSpc>
                          <a:spcPct val="115000"/>
                        </a:lnSpc>
                        <a:spcAft>
                          <a:spcPts val="0"/>
                        </a:spcAft>
                        <a:tabLst>
                          <a:tab pos="741045" algn="l"/>
                        </a:tabLst>
                      </a:pPr>
                      <a:r>
                        <a:rPr lang="es-MX" sz="1400">
                          <a:effectLst/>
                        </a:rPr>
                        <a:t>6.5999</a:t>
                      </a:r>
                      <a:endParaRPr lang="es-MX"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1375301">
                <a:tc vMerge="1">
                  <a:txBody>
                    <a:bodyPr/>
                    <a:lstStyle/>
                    <a:p>
                      <a:pPr marL="228600" algn="just">
                        <a:lnSpc>
                          <a:spcPct val="115000"/>
                        </a:lnSpc>
                        <a:spcAft>
                          <a:spcPts val="0"/>
                        </a:spcAft>
                        <a:tabLst>
                          <a:tab pos="291465" algn="l"/>
                        </a:tabLst>
                      </a:pP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lvl="0" indent="0" algn="just">
                        <a:lnSpc>
                          <a:spcPct val="115000"/>
                        </a:lnSpc>
                        <a:spcAft>
                          <a:spcPts val="0"/>
                        </a:spcAft>
                        <a:buSzPts val="1200"/>
                        <a:buFont typeface="Arial" panose="020B0604020202020204" pitchFamily="34" charset="0"/>
                        <a:buNone/>
                        <a:tabLst>
                          <a:tab pos="111760" algn="l"/>
                        </a:tabLst>
                      </a:pPr>
                      <a:r>
                        <a:rPr lang="es-MX" sz="1200" dirty="0" smtClean="0">
                          <a:effectLst/>
                          <a:latin typeface="Calibri" panose="020F0502020204030204" pitchFamily="34" charset="0"/>
                          <a:ea typeface="Times New Roman" panose="02020603050405020304" pitchFamily="18" charset="0"/>
                          <a:cs typeface="Times New Roman" panose="02020603050405020304" pitchFamily="18" charset="0"/>
                        </a:rPr>
                        <a:t>b)</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R="111125" algn="just">
                        <a:lnSpc>
                          <a:spcPct val="115000"/>
                        </a:lnSpc>
                        <a:spcAft>
                          <a:spcPts val="0"/>
                        </a:spcAft>
                      </a:pPr>
                      <a:r>
                        <a:rPr lang="es-MX" sz="1400" dirty="0">
                          <a:effectLst/>
                        </a:rPr>
                        <a:t>Si a solicitud de los interesados, la celebración tuviere lugar fuera de la oficina, los solicitantes cubrirán los honorarios y gastos que origine el traslado de los empleados que se comisionen para estos actos, de acuerdo a la siguiente tabla:</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80645" marR="111760" algn="r">
                        <a:lnSpc>
                          <a:spcPct val="115000"/>
                        </a:lnSpc>
                        <a:spcAft>
                          <a:spcPts val="0"/>
                        </a:spcAft>
                        <a:tabLst>
                          <a:tab pos="741045" algn="l"/>
                        </a:tabLst>
                      </a:pPr>
                      <a:r>
                        <a:rPr lang="es-MX" sz="1400">
                          <a:effectLst/>
                        </a:rPr>
                        <a:t> </a:t>
                      </a:r>
                      <a:endParaRPr lang="es-MX"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75060">
                <a:tc vMerge="1">
                  <a:txBody>
                    <a:bodyPr/>
                    <a:lstStyle/>
                    <a:p>
                      <a:pPr marL="228600" algn="just">
                        <a:lnSpc>
                          <a:spcPct val="115000"/>
                        </a:lnSpc>
                        <a:spcAft>
                          <a:spcPts val="0"/>
                        </a:spcAft>
                        <a:tabLst>
                          <a:tab pos="291465" algn="l"/>
                        </a:tabLst>
                      </a:pP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111760" indent="-116840" algn="just">
                        <a:lnSpc>
                          <a:spcPct val="115000"/>
                        </a:lnSpc>
                        <a:spcAft>
                          <a:spcPts val="0"/>
                        </a:spcAft>
                        <a:tabLst>
                          <a:tab pos="111760" algn="l"/>
                        </a:tabLst>
                      </a:pPr>
                      <a:r>
                        <a:rPr lang="es-MX" sz="1400" dirty="0">
                          <a:effectLst/>
                        </a:rPr>
                        <a:t> </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marR="111125" lvl="0" indent="-342900" algn="just">
                        <a:lnSpc>
                          <a:spcPct val="115000"/>
                        </a:lnSpc>
                        <a:spcAft>
                          <a:spcPts val="0"/>
                        </a:spcAft>
                        <a:buFont typeface="+mj-lt"/>
                        <a:buAutoNum type="arabicPeriod"/>
                      </a:pPr>
                      <a:r>
                        <a:rPr lang="es-MX" sz="1400">
                          <a:effectLst/>
                        </a:rPr>
                        <a:t>En la Cabecera Municipal................</a:t>
                      </a:r>
                      <a:endParaRPr lang="es-MX"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80645" marR="111760" algn="r">
                        <a:lnSpc>
                          <a:spcPct val="115000"/>
                        </a:lnSpc>
                        <a:spcAft>
                          <a:spcPts val="0"/>
                        </a:spcAft>
                        <a:tabLst>
                          <a:tab pos="741045" algn="l"/>
                        </a:tabLst>
                      </a:pPr>
                      <a:r>
                        <a:rPr lang="es-MX" sz="1400">
                          <a:effectLst/>
                        </a:rPr>
                        <a:t>2.0000</a:t>
                      </a:r>
                      <a:endParaRPr lang="es-MX"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75060">
                <a:tc vMerge="1">
                  <a:txBody>
                    <a:bodyPr/>
                    <a:lstStyle/>
                    <a:p>
                      <a:pPr marL="228600" algn="just">
                        <a:lnSpc>
                          <a:spcPct val="115000"/>
                        </a:lnSpc>
                        <a:spcAft>
                          <a:spcPts val="0"/>
                        </a:spcAft>
                        <a:tabLst>
                          <a:tab pos="291465" algn="l"/>
                        </a:tabLst>
                      </a:pP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111760" indent="-116840" algn="just">
                        <a:lnSpc>
                          <a:spcPct val="115000"/>
                        </a:lnSpc>
                        <a:spcAft>
                          <a:spcPts val="0"/>
                        </a:spcAft>
                        <a:tabLst>
                          <a:tab pos="111760" algn="l"/>
                        </a:tabLst>
                      </a:pPr>
                      <a:r>
                        <a:rPr lang="es-MX" sz="1400">
                          <a:effectLst/>
                        </a:rPr>
                        <a:t> </a:t>
                      </a:r>
                      <a:endParaRPr lang="es-MX"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marR="111125" lvl="0" indent="-342900" algn="just">
                        <a:lnSpc>
                          <a:spcPct val="115000"/>
                        </a:lnSpc>
                        <a:spcAft>
                          <a:spcPts val="0"/>
                        </a:spcAft>
                        <a:buFont typeface="+mj-lt"/>
                        <a:buAutoNum type="arabicPeriod"/>
                      </a:pPr>
                      <a:r>
                        <a:rPr lang="es-MX" sz="1400">
                          <a:effectLst/>
                        </a:rPr>
                        <a:t>En comunidades y zona rural..........</a:t>
                      </a:r>
                      <a:endParaRPr lang="es-MX"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80645" marR="111760" algn="r">
                        <a:lnSpc>
                          <a:spcPct val="115000"/>
                        </a:lnSpc>
                        <a:spcAft>
                          <a:spcPts val="0"/>
                        </a:spcAft>
                        <a:tabLst>
                          <a:tab pos="741045" algn="l"/>
                        </a:tabLst>
                      </a:pPr>
                      <a:r>
                        <a:rPr lang="es-MX" sz="1400">
                          <a:effectLst/>
                        </a:rPr>
                        <a:t>2.0000</a:t>
                      </a:r>
                      <a:endParaRPr lang="es-MX"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723582">
                <a:tc vMerge="1">
                  <a:txBody>
                    <a:bodyPr/>
                    <a:lstStyle/>
                    <a:p>
                      <a:pPr marL="228600" algn="just">
                        <a:lnSpc>
                          <a:spcPct val="115000"/>
                        </a:lnSpc>
                        <a:spcAft>
                          <a:spcPts val="0"/>
                        </a:spcAft>
                        <a:tabLst>
                          <a:tab pos="291465" algn="l"/>
                        </a:tabLst>
                      </a:pP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111760" indent="-116840" algn="just">
                        <a:lnSpc>
                          <a:spcPct val="115000"/>
                        </a:lnSpc>
                        <a:spcAft>
                          <a:spcPts val="0"/>
                        </a:spcAft>
                        <a:tabLst>
                          <a:tab pos="111760" algn="l"/>
                        </a:tabLst>
                      </a:pPr>
                      <a:r>
                        <a:rPr lang="es-MX" sz="1400">
                          <a:effectLst/>
                        </a:rPr>
                        <a:t> </a:t>
                      </a:r>
                      <a:endParaRPr lang="es-MX"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91465" marR="111125" indent="-269875" algn="just">
                        <a:lnSpc>
                          <a:spcPct val="115000"/>
                        </a:lnSpc>
                        <a:spcAft>
                          <a:spcPts val="0"/>
                        </a:spcAft>
                      </a:pPr>
                      <a:r>
                        <a:rPr lang="es-MX" sz="1400" dirty="0">
                          <a:effectLst/>
                        </a:rPr>
                        <a:t>3.	Debiendo ingresar además a la Tesorería Municipal.........................</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80645" marR="111760" algn="r">
                        <a:lnSpc>
                          <a:spcPct val="115000"/>
                        </a:lnSpc>
                        <a:spcAft>
                          <a:spcPts val="0"/>
                        </a:spcAft>
                        <a:tabLst>
                          <a:tab pos="741045" algn="l"/>
                        </a:tabLst>
                      </a:pPr>
                      <a:r>
                        <a:rPr lang="es-MX" sz="1400">
                          <a:effectLst/>
                        </a:rPr>
                        <a:t>18.7224</a:t>
                      </a:r>
                      <a:endParaRPr lang="es-MX"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139700">
                <a:tc>
                  <a:txBody>
                    <a:bodyPr/>
                    <a:lstStyle/>
                    <a:p>
                      <a:pPr marL="228600" algn="just">
                        <a:lnSpc>
                          <a:spcPct val="115000"/>
                        </a:lnSpc>
                        <a:spcAft>
                          <a:spcPts val="0"/>
                        </a:spcAft>
                        <a:tabLst>
                          <a:tab pos="291465" algn="l"/>
                        </a:tabLst>
                      </a:pPr>
                      <a:r>
                        <a:rPr lang="es-MX" sz="1200" dirty="0" smtClean="0">
                          <a:effectLst/>
                          <a:latin typeface="Calibri" panose="020F0502020204030204" pitchFamily="34" charset="0"/>
                          <a:ea typeface="Times New Roman" panose="02020603050405020304" pitchFamily="18" charset="0"/>
                          <a:cs typeface="Times New Roman" panose="02020603050405020304" pitchFamily="18" charset="0"/>
                        </a:rPr>
                        <a:t>XII.</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111760" indent="-116840" algn="just">
                        <a:lnSpc>
                          <a:spcPct val="115000"/>
                        </a:lnSpc>
                        <a:spcAft>
                          <a:spcPts val="0"/>
                        </a:spcAft>
                        <a:tabLst>
                          <a:tab pos="111760" algn="l"/>
                        </a:tabLst>
                      </a:pPr>
                      <a:r>
                        <a:rPr lang="es-MX" sz="1400" dirty="0">
                          <a:effectLst/>
                        </a:rPr>
                        <a:t> </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marR="111125" algn="just">
                        <a:lnSpc>
                          <a:spcPct val="115000"/>
                        </a:lnSpc>
                        <a:spcAft>
                          <a:spcPts val="0"/>
                        </a:spcAft>
                      </a:pPr>
                      <a:r>
                        <a:rPr lang="es-MX" sz="1400" kern="1200" dirty="0" smtClean="0">
                          <a:solidFill>
                            <a:schemeClr val="dk1"/>
                          </a:solidFill>
                          <a:effectLst/>
                          <a:latin typeface="+mn-lt"/>
                          <a:ea typeface="+mn-ea"/>
                          <a:cs typeface="+mn-cs"/>
                        </a:rPr>
                        <a:t>Acta</a:t>
                      </a:r>
                      <a:r>
                        <a:rPr lang="es-MX" sz="1800" b="1" kern="1200" dirty="0" smtClean="0">
                          <a:solidFill>
                            <a:schemeClr val="dk1"/>
                          </a:solidFill>
                          <a:effectLst/>
                          <a:latin typeface="+mn-lt"/>
                          <a:ea typeface="+mn-ea"/>
                          <a:cs typeface="+mn-cs"/>
                        </a:rPr>
                        <a:t> </a:t>
                      </a:r>
                      <a:r>
                        <a:rPr lang="es-MX" sz="1400" kern="1200" dirty="0" smtClean="0">
                          <a:solidFill>
                            <a:schemeClr val="dk1"/>
                          </a:solidFill>
                          <a:effectLst/>
                          <a:latin typeface="+mn-lt"/>
                          <a:ea typeface="+mn-ea"/>
                          <a:cs typeface="+mn-cs"/>
                        </a:rPr>
                        <a:t>interestatal.</a:t>
                      </a:r>
                      <a:r>
                        <a:rPr lang="es-MX" sz="1800" b="1" kern="1200" dirty="0" smtClean="0">
                          <a:solidFill>
                            <a:schemeClr val="dk1"/>
                          </a:solidFill>
                          <a:effectLst/>
                          <a:latin typeface="+mn-lt"/>
                          <a:ea typeface="+mn-ea"/>
                          <a:cs typeface="+mn-cs"/>
                        </a:rPr>
                        <a:t>.............................................</a:t>
                      </a:r>
                      <a:r>
                        <a:rPr lang="es-MX" sz="1400" dirty="0">
                          <a:effectLst/>
                        </a:rPr>
                        <a:t> </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80645" marR="111760" algn="r">
                        <a:lnSpc>
                          <a:spcPct val="115000"/>
                        </a:lnSpc>
                        <a:spcAft>
                          <a:spcPts val="0"/>
                        </a:spcAft>
                        <a:tabLst>
                          <a:tab pos="741045" algn="l"/>
                        </a:tabLst>
                      </a:pPr>
                      <a:r>
                        <a:rPr lang="es-MX" sz="1400" dirty="0" smtClean="0">
                          <a:effectLst/>
                        </a:rPr>
                        <a:t>3.0000</a:t>
                      </a:r>
                    </a:p>
                    <a:p>
                      <a:pPr marL="80645" marR="111760" algn="r">
                        <a:lnSpc>
                          <a:spcPct val="115000"/>
                        </a:lnSpc>
                        <a:spcAft>
                          <a:spcPts val="0"/>
                        </a:spcAft>
                        <a:tabLst>
                          <a:tab pos="741045" algn="l"/>
                        </a:tabLst>
                      </a:pPr>
                      <a:r>
                        <a:rPr lang="es-MX" sz="1400" dirty="0">
                          <a:effectLst/>
                        </a:rPr>
                        <a:t> </a:t>
                      </a:r>
                      <a:endParaRPr lang="es-MX"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9131344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452718"/>
            <a:ext cx="9404723" cy="512482"/>
          </a:xfrm>
        </p:spPr>
        <p:txBody>
          <a:bodyPr/>
          <a:lstStyle/>
          <a:p>
            <a:pPr algn="ctr"/>
            <a:r>
              <a:rPr lang="es-MX" sz="2400" dirty="0"/>
              <a:t>INICIATIVA DE LEY DE INGRESOS </a:t>
            </a:r>
            <a:r>
              <a:rPr lang="es-MX" sz="2400" dirty="0" smtClean="0"/>
              <a:t>2025</a:t>
            </a:r>
            <a:endParaRPr lang="es-MX" sz="2400" dirty="0"/>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454546262"/>
              </p:ext>
            </p:extLst>
          </p:nvPr>
        </p:nvGraphicFramePr>
        <p:xfrm>
          <a:off x="2737352" y="2010315"/>
          <a:ext cx="7473448" cy="3470148"/>
        </p:xfrm>
        <a:graphic>
          <a:graphicData uri="http://schemas.openxmlformats.org/drawingml/2006/table">
            <a:tbl>
              <a:tblPr firstRow="1" firstCol="1" bandRow="1">
                <a:tableStyleId>{5C22544A-7EE6-4342-B048-85BDC9FD1C3A}</a:tableStyleId>
              </a:tblPr>
              <a:tblGrid>
                <a:gridCol w="901466"/>
                <a:gridCol w="517979"/>
                <a:gridCol w="4895364"/>
                <a:gridCol w="1158639"/>
              </a:tblGrid>
              <a:tr h="0">
                <a:tc>
                  <a:txBody>
                    <a:bodyPr/>
                    <a:lstStyle/>
                    <a:p>
                      <a:pPr marL="342900" lvl="0" indent="-342900" algn="just">
                        <a:lnSpc>
                          <a:spcPct val="115000"/>
                        </a:lnSpc>
                        <a:spcAft>
                          <a:spcPts val="0"/>
                        </a:spcAft>
                        <a:buFont typeface="+mj-lt"/>
                        <a:buAutoNum type="romanUcPeriod"/>
                        <a:tabLst>
                          <a:tab pos="291465" algn="l"/>
                        </a:tabLst>
                      </a:pPr>
                      <a:r>
                        <a:rPr lang="es-MX" sz="1800" dirty="0">
                          <a:effectLst/>
                        </a:rPr>
                        <a:t> </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marL="457200" algn="just">
                        <a:lnSpc>
                          <a:spcPct val="115000"/>
                        </a:lnSpc>
                        <a:spcAft>
                          <a:spcPts val="0"/>
                        </a:spcAft>
                      </a:pPr>
                      <a:r>
                        <a:rPr lang="es-MX" sz="1800" dirty="0">
                          <a:effectLst/>
                        </a:rPr>
                        <a:t>Identificación personal y de no antecedentes penales………..........................………...……</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s-MX"/>
                    </a:p>
                  </a:txBody>
                  <a:tcPr/>
                </a:tc>
                <a:tc>
                  <a:txBody>
                    <a:bodyPr/>
                    <a:lstStyle/>
                    <a:p>
                      <a:pPr algn="ctr">
                        <a:lnSpc>
                          <a:spcPct val="115000"/>
                        </a:lnSpc>
                        <a:spcAft>
                          <a:spcPts val="0"/>
                        </a:spcAft>
                      </a:pPr>
                      <a:r>
                        <a:rPr lang="es-MX" sz="1800">
                          <a:effectLst/>
                        </a:rPr>
                        <a:t>0.9994</a:t>
                      </a:r>
                      <a:endParaRPr lang="es-MX"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0">
                <a:tc>
                  <a:txBody>
                    <a:bodyPr/>
                    <a:lstStyle/>
                    <a:p>
                      <a:pPr marL="228600" algn="just">
                        <a:lnSpc>
                          <a:spcPct val="115000"/>
                        </a:lnSpc>
                        <a:spcAft>
                          <a:spcPts val="0"/>
                        </a:spcAft>
                        <a:tabLst>
                          <a:tab pos="291465" algn="l"/>
                        </a:tabLst>
                      </a:pPr>
                      <a:r>
                        <a:rPr lang="es-MX" sz="1800">
                          <a:effectLst/>
                        </a:rPr>
                        <a:t> </a:t>
                      </a:r>
                      <a:endParaRPr lang="es-MX"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28600" algn="just">
                        <a:lnSpc>
                          <a:spcPct val="115000"/>
                        </a:lnSpc>
                        <a:spcAft>
                          <a:spcPts val="0"/>
                        </a:spcAft>
                        <a:tabLst>
                          <a:tab pos="291465" algn="l"/>
                        </a:tabLst>
                      </a:pPr>
                      <a:r>
                        <a:rPr lang="es-MX" sz="1800">
                          <a:effectLst/>
                        </a:rPr>
                        <a:t> </a:t>
                      </a:r>
                      <a:endParaRPr lang="es-MX"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1800" dirty="0">
                          <a:effectLst/>
                        </a:rPr>
                        <a:t> </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80645" marR="111760" algn="r">
                        <a:lnSpc>
                          <a:spcPct val="115000"/>
                        </a:lnSpc>
                        <a:spcAft>
                          <a:spcPts val="0"/>
                        </a:spcAft>
                      </a:pPr>
                      <a:r>
                        <a:rPr lang="es-MX" sz="1800">
                          <a:effectLst/>
                        </a:rPr>
                        <a:t> </a:t>
                      </a:r>
                      <a:endParaRPr lang="es-MX"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0">
                <a:tc>
                  <a:txBody>
                    <a:bodyPr/>
                    <a:lstStyle/>
                    <a:p>
                      <a:pPr marL="0" lvl="0" indent="0" algn="just">
                        <a:lnSpc>
                          <a:spcPct val="115000"/>
                        </a:lnSpc>
                        <a:spcAft>
                          <a:spcPts val="0"/>
                        </a:spcAft>
                        <a:buFont typeface="+mj-lt"/>
                        <a:buNone/>
                        <a:tabLst>
                          <a:tab pos="291465" algn="l"/>
                        </a:tabLst>
                      </a:pPr>
                      <a:r>
                        <a:rPr lang="es-MX" sz="1800" dirty="0" smtClean="0">
                          <a:effectLst/>
                        </a:rPr>
                        <a:t>II.</a:t>
                      </a:r>
                      <a:r>
                        <a:rPr lang="es-MX" sz="1800" dirty="0">
                          <a:effectLst/>
                        </a:rPr>
                        <a:t> </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marL="457200" algn="just">
                        <a:lnSpc>
                          <a:spcPct val="115000"/>
                        </a:lnSpc>
                        <a:spcAft>
                          <a:spcPts val="0"/>
                        </a:spcAft>
                      </a:pPr>
                      <a:r>
                        <a:rPr lang="es-MX" sz="1800" dirty="0">
                          <a:effectLst/>
                        </a:rPr>
                        <a:t>Expedición de copias certificadas de actas de cabildo…………………................…....………</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s-MX"/>
                    </a:p>
                  </a:txBody>
                  <a:tcPr/>
                </a:tc>
                <a:tc>
                  <a:txBody>
                    <a:bodyPr/>
                    <a:lstStyle/>
                    <a:p>
                      <a:pPr algn="ctr">
                        <a:lnSpc>
                          <a:spcPct val="115000"/>
                        </a:lnSpc>
                        <a:spcAft>
                          <a:spcPts val="0"/>
                        </a:spcAft>
                      </a:pPr>
                      <a:r>
                        <a:rPr lang="es-MX" sz="1800">
                          <a:effectLst/>
                        </a:rPr>
                        <a:t>0.7850</a:t>
                      </a:r>
                      <a:endParaRPr lang="es-MX"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0">
                <a:tc>
                  <a:txBody>
                    <a:bodyPr/>
                    <a:lstStyle/>
                    <a:p>
                      <a:pPr marL="228600" algn="just">
                        <a:lnSpc>
                          <a:spcPct val="115000"/>
                        </a:lnSpc>
                        <a:spcAft>
                          <a:spcPts val="0"/>
                        </a:spcAft>
                        <a:tabLst>
                          <a:tab pos="291465" algn="l"/>
                        </a:tabLst>
                      </a:pPr>
                      <a:r>
                        <a:rPr lang="es-MX" sz="1800">
                          <a:effectLst/>
                        </a:rPr>
                        <a:t> </a:t>
                      </a:r>
                      <a:endParaRPr lang="es-MX"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28600" algn="just">
                        <a:lnSpc>
                          <a:spcPct val="115000"/>
                        </a:lnSpc>
                        <a:spcAft>
                          <a:spcPts val="0"/>
                        </a:spcAft>
                        <a:tabLst>
                          <a:tab pos="291465" algn="l"/>
                        </a:tabLst>
                      </a:pPr>
                      <a:r>
                        <a:rPr lang="es-MX" sz="1800">
                          <a:effectLst/>
                        </a:rPr>
                        <a:t> </a:t>
                      </a:r>
                      <a:endParaRPr lang="es-MX"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1800" dirty="0">
                          <a:effectLst/>
                        </a:rPr>
                        <a:t> </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80645" marR="111760" algn="r">
                        <a:lnSpc>
                          <a:spcPct val="115000"/>
                        </a:lnSpc>
                        <a:spcAft>
                          <a:spcPts val="0"/>
                        </a:spcAft>
                      </a:pPr>
                      <a:r>
                        <a:rPr lang="es-MX" sz="1800">
                          <a:effectLst/>
                        </a:rPr>
                        <a:t> </a:t>
                      </a:r>
                      <a:endParaRPr lang="es-MX"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0">
                <a:tc>
                  <a:txBody>
                    <a:bodyPr/>
                    <a:lstStyle/>
                    <a:p>
                      <a:pPr marL="0" lvl="0" indent="0" algn="just">
                        <a:lnSpc>
                          <a:spcPct val="115000"/>
                        </a:lnSpc>
                        <a:spcAft>
                          <a:spcPts val="0"/>
                        </a:spcAft>
                        <a:buFont typeface="+mj-lt"/>
                        <a:buNone/>
                        <a:tabLst>
                          <a:tab pos="291465" algn="l"/>
                        </a:tabLst>
                      </a:pPr>
                      <a:r>
                        <a:rPr lang="es-MX" sz="1800" dirty="0" smtClean="0">
                          <a:effectLst/>
                        </a:rPr>
                        <a:t>III.</a:t>
                      </a:r>
                      <a:r>
                        <a:rPr lang="es-MX" sz="1800" dirty="0">
                          <a:effectLst/>
                        </a:rPr>
                        <a:t> </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algn="just">
                        <a:lnSpc>
                          <a:spcPct val="115000"/>
                        </a:lnSpc>
                        <a:spcAft>
                          <a:spcPts val="0"/>
                        </a:spcAft>
                      </a:pPr>
                      <a:r>
                        <a:rPr lang="es-MX" sz="1800" dirty="0">
                          <a:effectLst/>
                        </a:rPr>
                        <a:t>De constancia de carácter administrativo, documento de extranjería, carta de recomendación o de residencia......................</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s-MX"/>
                    </a:p>
                  </a:txBody>
                  <a:tcPr/>
                </a:tc>
                <a:tc>
                  <a:txBody>
                    <a:bodyPr/>
                    <a:lstStyle/>
                    <a:p>
                      <a:pPr algn="ctr">
                        <a:lnSpc>
                          <a:spcPct val="115000"/>
                        </a:lnSpc>
                        <a:spcAft>
                          <a:spcPts val="0"/>
                        </a:spcAft>
                      </a:pPr>
                      <a:r>
                        <a:rPr lang="es-MX" sz="1800" dirty="0">
                          <a:effectLst/>
                        </a:rPr>
                        <a:t>1.7784</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bl>
          </a:graphicData>
        </a:graphic>
      </p:graphicFrame>
      <p:sp>
        <p:nvSpPr>
          <p:cNvPr id="4" name="CuadroTexto 3"/>
          <p:cNvSpPr txBox="1"/>
          <p:nvPr/>
        </p:nvSpPr>
        <p:spPr>
          <a:xfrm>
            <a:off x="2151643" y="1375193"/>
            <a:ext cx="6849878" cy="523220"/>
          </a:xfrm>
          <a:prstGeom prst="rect">
            <a:avLst/>
          </a:prstGeom>
          <a:noFill/>
        </p:spPr>
        <p:txBody>
          <a:bodyPr wrap="square" rtlCol="0">
            <a:spAutoFit/>
          </a:bodyPr>
          <a:lstStyle/>
          <a:p>
            <a:r>
              <a:rPr lang="es-MX" sz="2800" dirty="0" smtClean="0"/>
              <a:t>CERTIFICACIONES Y LEGALIZACIONES</a:t>
            </a:r>
            <a:endParaRPr lang="es-MX" sz="2800" dirty="0"/>
          </a:p>
        </p:txBody>
      </p:sp>
    </p:spTree>
    <p:extLst>
      <p:ext uri="{BB962C8B-B14F-4D97-AF65-F5344CB8AC3E}">
        <p14:creationId xmlns:p14="http://schemas.microsoft.com/office/powerpoint/2010/main" val="35644766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452718"/>
            <a:ext cx="9404723" cy="448982"/>
          </a:xfrm>
        </p:spPr>
        <p:txBody>
          <a:bodyPr/>
          <a:lstStyle/>
          <a:p>
            <a:pPr algn="ctr"/>
            <a:r>
              <a:rPr lang="es-MX" sz="2400" dirty="0"/>
              <a:t>INICIATIVA DE LEY DE INGRESOS </a:t>
            </a:r>
            <a:r>
              <a:rPr lang="es-MX" sz="2400" dirty="0" smtClean="0"/>
              <a:t>2025</a:t>
            </a:r>
            <a:endParaRPr lang="es-MX" sz="2400" dirty="0"/>
          </a:p>
        </p:txBody>
      </p:sp>
      <p:graphicFrame>
        <p:nvGraphicFramePr>
          <p:cNvPr id="6" name="Marcador de contenido 5"/>
          <p:cNvGraphicFramePr>
            <a:graphicFrameLocks noGrp="1"/>
          </p:cNvGraphicFramePr>
          <p:nvPr>
            <p:ph idx="1"/>
            <p:extLst>
              <p:ext uri="{D42A27DB-BD31-4B8C-83A1-F6EECF244321}">
                <p14:modId xmlns:p14="http://schemas.microsoft.com/office/powerpoint/2010/main" val="3424991444"/>
              </p:ext>
            </p:extLst>
          </p:nvPr>
        </p:nvGraphicFramePr>
        <p:xfrm>
          <a:off x="1587501" y="1435100"/>
          <a:ext cx="8915399" cy="4851671"/>
        </p:xfrm>
        <a:graphic>
          <a:graphicData uri="http://schemas.openxmlformats.org/drawingml/2006/table">
            <a:tbl>
              <a:tblPr firstRow="1" firstCol="1" bandRow="1">
                <a:tableStyleId>{5C22544A-7EE6-4342-B048-85BDC9FD1C3A}</a:tableStyleId>
              </a:tblPr>
              <a:tblGrid>
                <a:gridCol w="1075398"/>
                <a:gridCol w="617921"/>
                <a:gridCol w="5839890"/>
                <a:gridCol w="1382190"/>
              </a:tblGrid>
              <a:tr h="1033431">
                <a:tc>
                  <a:txBody>
                    <a:bodyPr/>
                    <a:lstStyle/>
                    <a:p>
                      <a:pPr marL="0" lvl="0" indent="0" algn="just">
                        <a:lnSpc>
                          <a:spcPct val="115000"/>
                        </a:lnSpc>
                        <a:spcAft>
                          <a:spcPts val="0"/>
                        </a:spcAft>
                        <a:buFont typeface="+mj-lt"/>
                        <a:buNone/>
                        <a:tabLst>
                          <a:tab pos="291465" algn="l"/>
                        </a:tabLst>
                      </a:pPr>
                      <a:r>
                        <a:rPr lang="es-MX" sz="2000" dirty="0" smtClean="0">
                          <a:effectLst/>
                        </a:rPr>
                        <a:t>IV.</a:t>
                      </a: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marL="457200" algn="just">
                        <a:lnSpc>
                          <a:spcPct val="115000"/>
                        </a:lnSpc>
                        <a:spcAft>
                          <a:spcPts val="0"/>
                        </a:spcAft>
                      </a:pPr>
                      <a:r>
                        <a:rPr lang="es-MX" sz="2000" dirty="0">
                          <a:effectLst/>
                        </a:rPr>
                        <a:t>Registro de certificación de acta de identificación de cadáver…………….......……</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s-MX"/>
                    </a:p>
                  </a:txBody>
                  <a:tcPr/>
                </a:tc>
                <a:tc>
                  <a:txBody>
                    <a:bodyPr/>
                    <a:lstStyle/>
                    <a:p>
                      <a:pPr algn="ctr">
                        <a:lnSpc>
                          <a:spcPct val="115000"/>
                        </a:lnSpc>
                        <a:spcAft>
                          <a:spcPts val="0"/>
                        </a:spcAft>
                      </a:pPr>
                      <a:r>
                        <a:rPr lang="es-MX" sz="2000">
                          <a:effectLst/>
                        </a:rPr>
                        <a:t>0.4008</a:t>
                      </a:r>
                      <a:endParaRPr lang="es-MX"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329308">
                <a:tc>
                  <a:txBody>
                    <a:bodyPr/>
                    <a:lstStyle/>
                    <a:p>
                      <a:pPr marL="228600" algn="just">
                        <a:lnSpc>
                          <a:spcPct val="115000"/>
                        </a:lnSpc>
                        <a:spcAft>
                          <a:spcPts val="0"/>
                        </a:spcAft>
                        <a:tabLst>
                          <a:tab pos="291465" algn="l"/>
                        </a:tabLst>
                      </a:pP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28600" algn="just">
                        <a:lnSpc>
                          <a:spcPct val="115000"/>
                        </a:lnSpc>
                        <a:spcAft>
                          <a:spcPts val="0"/>
                        </a:spcAft>
                        <a:tabLst>
                          <a:tab pos="291465" algn="l"/>
                        </a:tabLst>
                      </a:pP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80645" marR="111760" algn="r">
                        <a:lnSpc>
                          <a:spcPct val="115000"/>
                        </a:lnSpc>
                        <a:spcAft>
                          <a:spcPts val="0"/>
                        </a:spcAft>
                      </a:pPr>
                      <a:r>
                        <a:rPr lang="es-MX" sz="2000">
                          <a:effectLst/>
                        </a:rPr>
                        <a:t> </a:t>
                      </a:r>
                      <a:endParaRPr lang="es-MX"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329308">
                <a:tc rowSpan="2">
                  <a:txBody>
                    <a:bodyPr/>
                    <a:lstStyle/>
                    <a:p>
                      <a:pPr marL="0" lvl="0" indent="0" algn="just">
                        <a:lnSpc>
                          <a:spcPct val="115000"/>
                        </a:lnSpc>
                        <a:spcAft>
                          <a:spcPts val="0"/>
                        </a:spcAft>
                        <a:buFont typeface="+mj-lt"/>
                        <a:buNone/>
                        <a:tabLst>
                          <a:tab pos="291465" algn="l"/>
                        </a:tabLst>
                      </a:pPr>
                      <a:r>
                        <a:rPr lang="es-MX" sz="2000" dirty="0" smtClean="0">
                          <a:effectLst/>
                        </a:rPr>
                        <a:t>V.</a:t>
                      </a: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228600" algn="just">
                        <a:lnSpc>
                          <a:spcPct val="115000"/>
                        </a:lnSpc>
                        <a:spcAft>
                          <a:spcPts val="0"/>
                        </a:spcAft>
                        <a:tabLst>
                          <a:tab pos="291465" algn="l"/>
                        </a:tabLst>
                      </a:pP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marL="457200" algn="just">
                        <a:lnSpc>
                          <a:spcPct val="115000"/>
                        </a:lnSpc>
                        <a:spcAft>
                          <a:spcPts val="0"/>
                        </a:spcAft>
                      </a:pPr>
                      <a:r>
                        <a:rPr lang="es-MX" sz="2000" dirty="0">
                          <a:effectLst/>
                        </a:rPr>
                        <a:t>De documentos de archivos municipales.</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s-MX"/>
                    </a:p>
                  </a:txBody>
                  <a:tcPr/>
                </a:tc>
                <a:tc>
                  <a:txBody>
                    <a:bodyPr/>
                    <a:lstStyle/>
                    <a:p>
                      <a:pPr algn="ctr">
                        <a:lnSpc>
                          <a:spcPct val="115000"/>
                        </a:lnSpc>
                        <a:spcAft>
                          <a:spcPts val="0"/>
                        </a:spcAft>
                      </a:pPr>
                      <a:r>
                        <a:rPr lang="es-MX" sz="2000">
                          <a:effectLst/>
                        </a:rPr>
                        <a:t>0.8026</a:t>
                      </a:r>
                      <a:endParaRPr lang="es-MX"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329308">
                <a:tc vMerge="1">
                  <a:txBody>
                    <a:bodyPr/>
                    <a:lstStyle/>
                    <a:p>
                      <a:pPr marL="228600" algn="just">
                        <a:lnSpc>
                          <a:spcPct val="115000"/>
                        </a:lnSpc>
                        <a:spcAft>
                          <a:spcPts val="0"/>
                        </a:spcAft>
                        <a:tabLst>
                          <a:tab pos="291465" algn="l"/>
                        </a:tabLst>
                      </a:pP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28600" algn="just">
                        <a:lnSpc>
                          <a:spcPct val="115000"/>
                        </a:lnSpc>
                        <a:spcAft>
                          <a:spcPts val="0"/>
                        </a:spcAft>
                        <a:tabLst>
                          <a:tab pos="291465" algn="l"/>
                        </a:tabLst>
                      </a:pPr>
                      <a:r>
                        <a:rPr lang="es-MX" sz="2000">
                          <a:effectLst/>
                        </a:rPr>
                        <a:t> </a:t>
                      </a:r>
                      <a:endParaRPr lang="es-MX"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80645" marR="111760" algn="r">
                        <a:lnSpc>
                          <a:spcPct val="115000"/>
                        </a:lnSpc>
                        <a:spcAft>
                          <a:spcPts val="0"/>
                        </a:spcAft>
                      </a:pPr>
                      <a:r>
                        <a:rPr lang="es-MX" sz="2000">
                          <a:effectLst/>
                        </a:rPr>
                        <a:t> </a:t>
                      </a:r>
                      <a:endParaRPr lang="es-MX"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329308">
                <a:tc rowSpan="2">
                  <a:txBody>
                    <a:bodyPr/>
                    <a:lstStyle/>
                    <a:p>
                      <a:pPr marL="0" lvl="0" indent="0" algn="just">
                        <a:lnSpc>
                          <a:spcPct val="115000"/>
                        </a:lnSpc>
                        <a:spcAft>
                          <a:spcPts val="0"/>
                        </a:spcAft>
                        <a:buFont typeface="+mj-lt"/>
                        <a:buNone/>
                        <a:tabLst>
                          <a:tab pos="291465" algn="l"/>
                        </a:tabLst>
                      </a:pPr>
                      <a:r>
                        <a:rPr lang="es-MX" sz="2000" dirty="0" smtClean="0">
                          <a:effectLst/>
                        </a:rPr>
                        <a:t>VI.</a:t>
                      </a: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228600" algn="just">
                        <a:lnSpc>
                          <a:spcPct val="115000"/>
                        </a:lnSpc>
                        <a:spcAft>
                          <a:spcPts val="0"/>
                        </a:spcAft>
                        <a:tabLst>
                          <a:tab pos="291465" algn="l"/>
                        </a:tabLst>
                      </a:pP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algn="just">
                        <a:lnSpc>
                          <a:spcPct val="115000"/>
                        </a:lnSpc>
                        <a:spcAft>
                          <a:spcPts val="0"/>
                        </a:spcAft>
                      </a:pPr>
                      <a:r>
                        <a:rPr lang="es-MX" sz="2000" dirty="0">
                          <a:effectLst/>
                        </a:rPr>
                        <a:t>Constancia de inscripción………….....………</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s-MX"/>
                    </a:p>
                  </a:txBody>
                  <a:tcPr/>
                </a:tc>
                <a:tc>
                  <a:txBody>
                    <a:bodyPr/>
                    <a:lstStyle/>
                    <a:p>
                      <a:pPr algn="ctr">
                        <a:lnSpc>
                          <a:spcPct val="115000"/>
                        </a:lnSpc>
                        <a:spcAft>
                          <a:spcPts val="0"/>
                        </a:spcAft>
                      </a:pPr>
                      <a:r>
                        <a:rPr lang="es-MX" sz="2000">
                          <a:effectLst/>
                        </a:rPr>
                        <a:t>0.5186</a:t>
                      </a:r>
                      <a:endParaRPr lang="es-MX"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329308">
                <a:tc vMerge="1">
                  <a:txBody>
                    <a:bodyPr/>
                    <a:lstStyle/>
                    <a:p>
                      <a:pPr marL="228600" algn="just">
                        <a:lnSpc>
                          <a:spcPct val="115000"/>
                        </a:lnSpc>
                        <a:spcAft>
                          <a:spcPts val="0"/>
                        </a:spcAft>
                        <a:tabLst>
                          <a:tab pos="291465" algn="l"/>
                        </a:tabLst>
                      </a:pP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28600" algn="just">
                        <a:lnSpc>
                          <a:spcPct val="115000"/>
                        </a:lnSpc>
                        <a:spcAft>
                          <a:spcPts val="0"/>
                        </a:spcAft>
                        <a:tabLst>
                          <a:tab pos="291465" algn="l"/>
                        </a:tabLst>
                      </a:pPr>
                      <a:r>
                        <a:rPr lang="es-MX" sz="2000">
                          <a:effectLst/>
                        </a:rPr>
                        <a:t> </a:t>
                      </a:r>
                      <a:endParaRPr lang="es-MX"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80645" marR="111760" algn="r">
                        <a:lnSpc>
                          <a:spcPct val="115000"/>
                        </a:lnSpc>
                        <a:spcAft>
                          <a:spcPts val="0"/>
                        </a:spcAft>
                      </a:pPr>
                      <a:r>
                        <a:rPr lang="es-MX" sz="2000">
                          <a:effectLst/>
                        </a:rPr>
                        <a:t> </a:t>
                      </a:r>
                      <a:endParaRPr lang="es-MX"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681476">
                <a:tc rowSpan="2">
                  <a:txBody>
                    <a:bodyPr/>
                    <a:lstStyle/>
                    <a:p>
                      <a:pPr marL="0" lvl="0" indent="0" algn="just">
                        <a:lnSpc>
                          <a:spcPct val="115000"/>
                        </a:lnSpc>
                        <a:spcAft>
                          <a:spcPts val="0"/>
                        </a:spcAft>
                        <a:buFont typeface="+mj-lt"/>
                        <a:buNone/>
                        <a:tabLst>
                          <a:tab pos="291465" algn="l"/>
                        </a:tabLst>
                      </a:pPr>
                      <a:r>
                        <a:rPr lang="es-MX" sz="2000" dirty="0" smtClean="0">
                          <a:effectLst/>
                        </a:rPr>
                        <a:t>VII.</a:t>
                      </a: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228600" algn="just">
                        <a:lnSpc>
                          <a:spcPct val="115000"/>
                        </a:lnSpc>
                        <a:spcAft>
                          <a:spcPts val="0"/>
                        </a:spcAft>
                        <a:tabLst>
                          <a:tab pos="291465" algn="l"/>
                        </a:tabLst>
                      </a:pP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marL="457200" algn="just">
                        <a:lnSpc>
                          <a:spcPct val="115000"/>
                        </a:lnSpc>
                        <a:spcAft>
                          <a:spcPts val="0"/>
                        </a:spcAft>
                      </a:pPr>
                      <a:r>
                        <a:rPr lang="es-MX" sz="2000" dirty="0">
                          <a:effectLst/>
                        </a:rPr>
                        <a:t>Certificación de actas de deslinde de predios</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s-MX"/>
                    </a:p>
                  </a:txBody>
                  <a:tcPr/>
                </a:tc>
                <a:tc>
                  <a:txBody>
                    <a:bodyPr/>
                    <a:lstStyle/>
                    <a:p>
                      <a:pPr algn="ctr">
                        <a:lnSpc>
                          <a:spcPct val="115000"/>
                        </a:lnSpc>
                        <a:spcAft>
                          <a:spcPts val="0"/>
                        </a:spcAft>
                      </a:pPr>
                      <a:r>
                        <a:rPr lang="es-MX" sz="2000">
                          <a:effectLst/>
                        </a:rPr>
                        <a:t>2.1259</a:t>
                      </a:r>
                      <a:endParaRPr lang="es-MX"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329308">
                <a:tc vMerge="1">
                  <a:txBody>
                    <a:bodyPr/>
                    <a:lstStyle/>
                    <a:p>
                      <a:pPr marL="228600" algn="just">
                        <a:lnSpc>
                          <a:spcPct val="115000"/>
                        </a:lnSpc>
                        <a:spcAft>
                          <a:spcPts val="0"/>
                        </a:spcAft>
                        <a:tabLst>
                          <a:tab pos="291465" algn="l"/>
                        </a:tabLst>
                      </a:pP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marL="457200" algn="just">
                        <a:lnSpc>
                          <a:spcPct val="115000"/>
                        </a:lnSpc>
                        <a:spcAft>
                          <a:spcPts val="0"/>
                        </a:spcAft>
                      </a:pP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s-MX"/>
                    </a:p>
                  </a:txBody>
                  <a:tcPr/>
                </a:tc>
                <a:tc>
                  <a:txBody>
                    <a:bodyPr/>
                    <a:lstStyle/>
                    <a:p>
                      <a:pPr algn="ctr">
                        <a:lnSpc>
                          <a:spcPct val="115000"/>
                        </a:lnSpc>
                        <a:spcAft>
                          <a:spcPts val="0"/>
                        </a:spcAft>
                      </a:pP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1033644">
                <a:tc>
                  <a:txBody>
                    <a:bodyPr/>
                    <a:lstStyle/>
                    <a:p>
                      <a:pPr marL="0" lvl="0" indent="0" algn="just">
                        <a:lnSpc>
                          <a:spcPct val="115000"/>
                        </a:lnSpc>
                        <a:spcAft>
                          <a:spcPts val="0"/>
                        </a:spcAft>
                        <a:buFont typeface="+mj-lt"/>
                        <a:buNone/>
                        <a:tabLst>
                          <a:tab pos="291465" algn="l"/>
                        </a:tabLst>
                      </a:pPr>
                      <a:r>
                        <a:rPr lang="es-MX" sz="2000" dirty="0" smtClean="0">
                          <a:effectLst/>
                        </a:rPr>
                        <a:t>VIII.</a:t>
                      </a: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marL="457200" algn="just">
                        <a:lnSpc>
                          <a:spcPct val="115000"/>
                        </a:lnSpc>
                        <a:spcAft>
                          <a:spcPts val="0"/>
                        </a:spcAft>
                      </a:pPr>
                      <a:r>
                        <a:rPr lang="es-MX" sz="2000" dirty="0">
                          <a:effectLst/>
                        </a:rPr>
                        <a:t>Certificado de concordancia de nombre y número de predio.........................................</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s-MX"/>
                    </a:p>
                  </a:txBody>
                  <a:tcPr/>
                </a:tc>
                <a:tc>
                  <a:txBody>
                    <a:bodyPr/>
                    <a:lstStyle/>
                    <a:p>
                      <a:pPr algn="ctr">
                        <a:lnSpc>
                          <a:spcPct val="115000"/>
                        </a:lnSpc>
                        <a:spcAft>
                          <a:spcPts val="0"/>
                        </a:spcAft>
                      </a:pPr>
                      <a:r>
                        <a:rPr lang="es-MX" sz="2000" dirty="0">
                          <a:effectLst/>
                        </a:rPr>
                        <a:t>1.7696</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3713046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452718"/>
            <a:ext cx="9404723" cy="537882"/>
          </a:xfrm>
        </p:spPr>
        <p:txBody>
          <a:bodyPr/>
          <a:lstStyle/>
          <a:p>
            <a:pPr algn="ctr"/>
            <a:r>
              <a:rPr lang="es-MX" sz="2400" dirty="0"/>
              <a:t>INICIATIVA DE LEY DE INGRESOS </a:t>
            </a:r>
            <a:r>
              <a:rPr lang="es-MX" sz="2400" dirty="0" smtClean="0"/>
              <a:t>2025</a:t>
            </a:r>
            <a:endParaRPr lang="es-MX" sz="2400" dirty="0"/>
          </a:p>
        </p:txBody>
      </p:sp>
      <p:graphicFrame>
        <p:nvGraphicFramePr>
          <p:cNvPr id="6" name="Marcador de contenido 5"/>
          <p:cNvGraphicFramePr>
            <a:graphicFrameLocks noGrp="1"/>
          </p:cNvGraphicFramePr>
          <p:nvPr>
            <p:ph idx="1"/>
            <p:extLst>
              <p:ext uri="{D42A27DB-BD31-4B8C-83A1-F6EECF244321}">
                <p14:modId xmlns:p14="http://schemas.microsoft.com/office/powerpoint/2010/main" val="1797713883"/>
              </p:ext>
            </p:extLst>
          </p:nvPr>
        </p:nvGraphicFramePr>
        <p:xfrm>
          <a:off x="1625600" y="1752600"/>
          <a:ext cx="7975601" cy="4089400"/>
        </p:xfrm>
        <a:graphic>
          <a:graphicData uri="http://schemas.openxmlformats.org/drawingml/2006/table">
            <a:tbl>
              <a:tblPr firstRow="1" firstCol="1" bandRow="1">
                <a:tableStyleId>{5C22544A-7EE6-4342-B048-85BDC9FD1C3A}</a:tableStyleId>
              </a:tblPr>
              <a:tblGrid>
                <a:gridCol w="962037"/>
                <a:gridCol w="552784"/>
                <a:gridCol w="5224290"/>
                <a:gridCol w="1236490"/>
              </a:tblGrid>
              <a:tr h="1481517">
                <a:tc>
                  <a:txBody>
                    <a:bodyPr/>
                    <a:lstStyle/>
                    <a:p>
                      <a:pPr marL="0" lvl="0" indent="0" algn="just">
                        <a:lnSpc>
                          <a:spcPct val="115000"/>
                        </a:lnSpc>
                        <a:spcAft>
                          <a:spcPts val="0"/>
                        </a:spcAft>
                        <a:buFont typeface="+mj-lt"/>
                        <a:buNone/>
                        <a:tabLst>
                          <a:tab pos="291465" algn="l"/>
                        </a:tabLst>
                      </a:pPr>
                      <a:r>
                        <a:rPr lang="es-MX" sz="2000" dirty="0" smtClean="0">
                          <a:effectLst/>
                        </a:rPr>
                        <a:t>IX.</a:t>
                      </a: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marL="457200" algn="just">
                        <a:lnSpc>
                          <a:spcPct val="115000"/>
                        </a:lnSpc>
                        <a:spcAft>
                          <a:spcPts val="0"/>
                        </a:spcAft>
                      </a:pPr>
                      <a:r>
                        <a:rPr lang="es-MX" sz="2000" dirty="0">
                          <a:effectLst/>
                        </a:rPr>
                        <a:t>Certificación de planos correspondientes a escrituras públicas o privadas:</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s-MX"/>
                    </a:p>
                  </a:txBody>
                  <a:tcPr/>
                </a:tc>
                <a:tc>
                  <a:txBody>
                    <a:bodyPr/>
                    <a:lstStyle/>
                    <a:p>
                      <a:pPr marL="80645" marR="111760" algn="r">
                        <a:lnSpc>
                          <a:spcPct val="115000"/>
                        </a:lnSpc>
                        <a:spcAft>
                          <a:spcPts val="0"/>
                        </a:spcAft>
                      </a:pPr>
                      <a:r>
                        <a:rPr lang="es-MX" sz="2000">
                          <a:effectLst/>
                        </a:rPr>
                        <a:t> </a:t>
                      </a:r>
                      <a:endParaRPr lang="es-MX"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728581">
                <a:tc rowSpan="3">
                  <a:txBody>
                    <a:bodyPr/>
                    <a:lstStyle/>
                    <a:p>
                      <a:pPr marL="228600" algn="just">
                        <a:lnSpc>
                          <a:spcPct val="115000"/>
                        </a:lnSpc>
                        <a:spcAft>
                          <a:spcPts val="0"/>
                        </a:spcAft>
                        <a:tabLst>
                          <a:tab pos="291465" algn="l"/>
                        </a:tabLst>
                      </a:pPr>
                      <a:r>
                        <a:rPr lang="es-MX" sz="2400" dirty="0">
                          <a:effectLst/>
                        </a:rPr>
                        <a:t> </a:t>
                      </a:r>
                      <a:endParaRPr lang="es-MX"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228600" algn="just">
                        <a:lnSpc>
                          <a:spcPct val="115000"/>
                        </a:lnSpc>
                        <a:spcAft>
                          <a:spcPts val="0"/>
                        </a:spcAft>
                        <a:tabLst>
                          <a:tab pos="291465" algn="l"/>
                        </a:tabLst>
                      </a:pPr>
                      <a:r>
                        <a:rPr lang="es-MX" sz="2400" dirty="0">
                          <a:effectLst/>
                        </a:rPr>
                        <a:t> </a:t>
                      </a:r>
                      <a:endParaRPr lang="es-MX"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228600" algn="just">
                        <a:lnSpc>
                          <a:spcPct val="115000"/>
                        </a:lnSpc>
                        <a:spcAft>
                          <a:spcPts val="0"/>
                        </a:spcAft>
                        <a:tabLst>
                          <a:tab pos="291465" algn="l"/>
                        </a:tabLst>
                      </a:pPr>
                      <a:r>
                        <a:rPr lang="es-MX" sz="2400" dirty="0">
                          <a:effectLst/>
                        </a:rPr>
                        <a:t> </a:t>
                      </a:r>
                      <a:endParaRPr lang="es-MX"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lgn="just">
                        <a:lnSpc>
                          <a:spcPct val="115000"/>
                        </a:lnSpc>
                        <a:spcAft>
                          <a:spcPts val="0"/>
                        </a:spcAft>
                        <a:buSzPts val="1200"/>
                        <a:buFont typeface="Arial" panose="020B0604020202020204" pitchFamily="34" charset="0"/>
                        <a:buAutoNum type="alphaLcParenR"/>
                        <a:tabLst>
                          <a:tab pos="291465" algn="l"/>
                        </a:tabLst>
                      </a:pPr>
                      <a:r>
                        <a:rPr lang="es-MX" sz="2000">
                          <a:effectLst/>
                        </a:rPr>
                        <a:t> </a:t>
                      </a:r>
                      <a:endParaRPr lang="es-MX"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MX" sz="2000" dirty="0">
                          <a:effectLst/>
                        </a:rPr>
                        <a:t>Predios urbanos..................................</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2000">
                          <a:effectLst/>
                        </a:rPr>
                        <a:t>1.4174</a:t>
                      </a:r>
                      <a:endParaRPr lang="es-MX"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728581">
                <a:tc vMerge="1">
                  <a:txBody>
                    <a:bodyPr/>
                    <a:lstStyle/>
                    <a:p>
                      <a:pPr marL="228600" algn="just">
                        <a:lnSpc>
                          <a:spcPct val="115000"/>
                        </a:lnSpc>
                        <a:spcAft>
                          <a:spcPts val="0"/>
                        </a:spcAft>
                        <a:tabLst>
                          <a:tab pos="291465" algn="l"/>
                        </a:tabLst>
                      </a:pPr>
                      <a:endParaRPr lang="es-MX"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lgn="just">
                        <a:lnSpc>
                          <a:spcPct val="115000"/>
                        </a:lnSpc>
                        <a:spcAft>
                          <a:spcPts val="0"/>
                        </a:spcAft>
                        <a:buSzPts val="1200"/>
                        <a:buFont typeface="Arial" panose="020B0604020202020204" pitchFamily="34" charset="0"/>
                        <a:buAutoNum type="alphaLcParenR"/>
                        <a:tabLst>
                          <a:tab pos="291465" algn="l"/>
                        </a:tabLst>
                      </a:pPr>
                      <a:r>
                        <a:rPr lang="es-MX" sz="2000">
                          <a:effectLst/>
                        </a:rPr>
                        <a:t> </a:t>
                      </a:r>
                      <a:endParaRPr lang="es-MX"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MX" sz="2000" dirty="0">
                          <a:effectLst/>
                        </a:rPr>
                        <a:t>Predios rústicos...................................</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2000">
                          <a:effectLst/>
                        </a:rPr>
                        <a:t>1.6530</a:t>
                      </a:r>
                      <a:endParaRPr lang="es-MX"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422140">
                <a:tc vMerge="1">
                  <a:txBody>
                    <a:bodyPr/>
                    <a:lstStyle/>
                    <a:p>
                      <a:pPr marL="228600" algn="just">
                        <a:lnSpc>
                          <a:spcPct val="115000"/>
                        </a:lnSpc>
                        <a:spcAft>
                          <a:spcPts val="0"/>
                        </a:spcAft>
                        <a:tabLst>
                          <a:tab pos="291465" algn="l"/>
                        </a:tabLst>
                      </a:pPr>
                      <a:endParaRPr lang="es-MX"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28600" algn="just">
                        <a:lnSpc>
                          <a:spcPct val="115000"/>
                        </a:lnSpc>
                        <a:spcAft>
                          <a:spcPts val="0"/>
                        </a:spcAft>
                        <a:tabLst>
                          <a:tab pos="291465" algn="l"/>
                        </a:tabLst>
                      </a:pPr>
                      <a:r>
                        <a:rPr lang="es-MX" sz="2000">
                          <a:effectLst/>
                        </a:rPr>
                        <a:t> </a:t>
                      </a:r>
                      <a:endParaRPr lang="es-MX"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2000">
                          <a:effectLst/>
                        </a:rPr>
                        <a:t> </a:t>
                      </a:r>
                      <a:endParaRPr lang="es-MX"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728581">
                <a:tc>
                  <a:txBody>
                    <a:bodyPr/>
                    <a:lstStyle/>
                    <a:p>
                      <a:pPr marL="0" lvl="0" indent="0" algn="just">
                        <a:lnSpc>
                          <a:spcPct val="115000"/>
                        </a:lnSpc>
                        <a:spcAft>
                          <a:spcPts val="0"/>
                        </a:spcAft>
                        <a:buFont typeface="+mj-lt"/>
                        <a:buNone/>
                        <a:tabLst>
                          <a:tab pos="291465" algn="l"/>
                        </a:tabLst>
                      </a:pPr>
                      <a:r>
                        <a:rPr lang="es-MX" sz="2000" dirty="0" smtClean="0">
                          <a:effectLst/>
                        </a:rPr>
                        <a:t>X</a:t>
                      </a:r>
                    </a:p>
                    <a:p>
                      <a:pPr marL="0" lvl="0" indent="0" algn="just">
                        <a:lnSpc>
                          <a:spcPct val="115000"/>
                        </a:lnSpc>
                        <a:spcAft>
                          <a:spcPts val="0"/>
                        </a:spcAft>
                        <a:buFont typeface="+mj-lt"/>
                        <a:buNone/>
                        <a:tabLst>
                          <a:tab pos="291465" algn="l"/>
                        </a:tabLst>
                      </a:pP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algn="just">
                        <a:lnSpc>
                          <a:spcPct val="115000"/>
                        </a:lnSpc>
                        <a:spcAft>
                          <a:spcPts val="0"/>
                        </a:spcAft>
                      </a:pPr>
                      <a:r>
                        <a:rPr lang="es-MX" sz="2000" dirty="0">
                          <a:effectLst/>
                        </a:rPr>
                        <a:t>Certificación de clave catastral......................</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s-MX"/>
                    </a:p>
                  </a:txBody>
                  <a:tcPr/>
                </a:tc>
                <a:tc>
                  <a:txBody>
                    <a:bodyPr/>
                    <a:lstStyle/>
                    <a:p>
                      <a:pPr marR="111760" algn="r">
                        <a:lnSpc>
                          <a:spcPct val="115000"/>
                        </a:lnSpc>
                        <a:spcAft>
                          <a:spcPts val="0"/>
                        </a:spcAft>
                      </a:pPr>
                      <a:r>
                        <a:rPr lang="es-MX" sz="2000" dirty="0">
                          <a:effectLst/>
                        </a:rPr>
                        <a:t>1.6547</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944646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6111" y="452718"/>
            <a:ext cx="9404723" cy="538955"/>
          </a:xfrm>
        </p:spPr>
        <p:txBody>
          <a:bodyPr/>
          <a:lstStyle/>
          <a:p>
            <a:pPr algn="ctr"/>
            <a:r>
              <a:rPr lang="es-MX" sz="2400" dirty="0"/>
              <a:t>INICIATIVA DE LEY DE INGRESOS </a:t>
            </a:r>
            <a:r>
              <a:rPr lang="es-MX" sz="2400" dirty="0" smtClean="0"/>
              <a:t>2025</a:t>
            </a:r>
            <a:br>
              <a:rPr lang="es-MX" sz="2400" dirty="0" smtClean="0"/>
            </a:br>
            <a:r>
              <a:rPr lang="es-MX" sz="2400" dirty="0"/>
              <a:t/>
            </a:r>
            <a:br>
              <a:rPr lang="es-MX" sz="2400" dirty="0"/>
            </a:br>
            <a:r>
              <a:rPr lang="es-MX" sz="1800" dirty="0" smtClean="0"/>
              <a:t>LICENCIAS DE CONSTRUCCION</a:t>
            </a:r>
            <a:endParaRPr lang="es-MX" sz="1800"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8671676"/>
              </p:ext>
            </p:extLst>
          </p:nvPr>
        </p:nvGraphicFramePr>
        <p:xfrm>
          <a:off x="1957588" y="1830325"/>
          <a:ext cx="7714446" cy="2523744"/>
        </p:xfrm>
        <a:graphic>
          <a:graphicData uri="http://schemas.openxmlformats.org/drawingml/2006/table">
            <a:tbl>
              <a:tblPr firstRow="1" firstCol="1" bandRow="1">
                <a:tableStyleId>{5C22544A-7EE6-4342-B048-85BDC9FD1C3A}</a:tableStyleId>
              </a:tblPr>
              <a:tblGrid>
                <a:gridCol w="899475"/>
                <a:gridCol w="516835"/>
                <a:gridCol w="4884546"/>
                <a:gridCol w="1413590"/>
              </a:tblGrid>
              <a:tr h="0">
                <a:tc>
                  <a:txBody>
                    <a:bodyPr/>
                    <a:lstStyle/>
                    <a:p>
                      <a:pPr marL="0" lvl="0" indent="0" algn="just">
                        <a:lnSpc>
                          <a:spcPct val="115000"/>
                        </a:lnSpc>
                        <a:spcAft>
                          <a:spcPts val="0"/>
                        </a:spcAft>
                        <a:buSzPts val="1200"/>
                        <a:buFont typeface="Arial"/>
                        <a:buNone/>
                        <a:tabLst>
                          <a:tab pos="313055" algn="l"/>
                          <a:tab pos="561975" algn="l"/>
                        </a:tabLst>
                      </a:pPr>
                      <a:r>
                        <a:rPr lang="es-MX" sz="1800" dirty="0" smtClean="0">
                          <a:effectLst/>
                        </a:rPr>
                        <a:t>V.</a:t>
                      </a:r>
                      <a:r>
                        <a:rPr lang="es-MX" sz="1800" dirty="0">
                          <a:effectLst/>
                        </a:rPr>
                        <a:t> </a:t>
                      </a:r>
                      <a:endParaRPr lang="es-MX" sz="1800" dirty="0">
                        <a:effectLst/>
                        <a:latin typeface="Calibri"/>
                        <a:ea typeface="Times New Roman"/>
                        <a:cs typeface="Times New Roman"/>
                      </a:endParaRPr>
                    </a:p>
                  </a:txBody>
                  <a:tcPr marL="68580" marR="68580" marT="0" marB="0"/>
                </a:tc>
                <a:tc gridSpan="2">
                  <a:txBody>
                    <a:bodyPr/>
                    <a:lstStyle/>
                    <a:p>
                      <a:pPr algn="just">
                        <a:lnSpc>
                          <a:spcPct val="115000"/>
                        </a:lnSpc>
                        <a:spcAft>
                          <a:spcPts val="0"/>
                        </a:spcAft>
                        <a:tabLst>
                          <a:tab pos="540385" algn="l"/>
                          <a:tab pos="1301115" algn="l"/>
                          <a:tab pos="3086100" algn="l"/>
                        </a:tabLst>
                      </a:pPr>
                      <a:r>
                        <a:rPr lang="es-MX" sz="1800">
                          <a:effectLst/>
                        </a:rPr>
                        <a:t>Licencia para introducción y reparación de agua potable o drenaje................................</a:t>
                      </a:r>
                      <a:endParaRPr lang="es-MX" sz="1800">
                        <a:effectLst/>
                        <a:latin typeface="Calibri"/>
                        <a:ea typeface="Times New Roman"/>
                        <a:cs typeface="Times New Roman"/>
                      </a:endParaRPr>
                    </a:p>
                  </a:txBody>
                  <a:tcPr marL="68580" marR="68580" marT="0" marB="0"/>
                </a:tc>
                <a:tc hMerge="1">
                  <a:txBody>
                    <a:bodyPr/>
                    <a:lstStyle/>
                    <a:p>
                      <a:endParaRPr lang="es-MX"/>
                    </a:p>
                  </a:txBody>
                  <a:tcPr/>
                </a:tc>
                <a:tc>
                  <a:txBody>
                    <a:bodyPr/>
                    <a:lstStyle/>
                    <a:p>
                      <a:pPr marL="80645" marR="111760" algn="r">
                        <a:lnSpc>
                          <a:spcPct val="115000"/>
                        </a:lnSpc>
                        <a:spcAft>
                          <a:spcPts val="0"/>
                        </a:spcAft>
                      </a:pPr>
                      <a:r>
                        <a:rPr lang="es-MX" sz="1800">
                          <a:effectLst/>
                        </a:rPr>
                        <a:t>0.2000</a:t>
                      </a:r>
                      <a:endParaRPr lang="es-MX" sz="1800">
                        <a:effectLst/>
                        <a:latin typeface="Calibri"/>
                        <a:ea typeface="Times New Roman"/>
                        <a:cs typeface="Times New Roman"/>
                      </a:endParaRPr>
                    </a:p>
                  </a:txBody>
                  <a:tcPr marL="68580" marR="68580" marT="0" marB="0" anchor="b"/>
                </a:tc>
              </a:tr>
              <a:tr h="0">
                <a:tc>
                  <a:txBody>
                    <a:bodyPr/>
                    <a:lstStyle/>
                    <a:p>
                      <a:pPr marL="111760" algn="just">
                        <a:lnSpc>
                          <a:spcPct val="115000"/>
                        </a:lnSpc>
                        <a:spcAft>
                          <a:spcPts val="0"/>
                        </a:spcAft>
                        <a:tabLst>
                          <a:tab pos="313055" algn="l"/>
                          <a:tab pos="561975" algn="l"/>
                        </a:tabLst>
                      </a:pPr>
                      <a:r>
                        <a:rPr lang="es-MX" sz="1800">
                          <a:effectLst/>
                        </a:rPr>
                        <a:t> </a:t>
                      </a:r>
                      <a:endParaRPr lang="es-MX" sz="1800">
                        <a:effectLst/>
                        <a:latin typeface="Calibri"/>
                        <a:ea typeface="Times New Roman"/>
                        <a:cs typeface="Times New Roman"/>
                      </a:endParaRPr>
                    </a:p>
                  </a:txBody>
                  <a:tcPr marL="68580" marR="68580" marT="0" marB="0"/>
                </a:tc>
                <a:tc>
                  <a:txBody>
                    <a:bodyPr/>
                    <a:lstStyle/>
                    <a:p>
                      <a:pPr algn="just">
                        <a:lnSpc>
                          <a:spcPct val="115000"/>
                        </a:lnSpc>
                        <a:spcAft>
                          <a:spcPts val="0"/>
                        </a:spcAft>
                        <a:tabLst>
                          <a:tab pos="21590" algn="l"/>
                        </a:tabLst>
                      </a:pPr>
                      <a:r>
                        <a:rPr lang="es-MX" sz="1800">
                          <a:effectLst/>
                        </a:rPr>
                        <a:t>a)</a:t>
                      </a:r>
                      <a:endParaRPr lang="es-MX" sz="1800">
                        <a:effectLst/>
                        <a:latin typeface="Calibri"/>
                        <a:ea typeface="Times New Roman"/>
                        <a:cs typeface="Times New Roman"/>
                      </a:endParaRPr>
                    </a:p>
                  </a:txBody>
                  <a:tcPr marL="68580" marR="68580" marT="0" marB="0"/>
                </a:tc>
                <a:tc>
                  <a:txBody>
                    <a:bodyPr/>
                    <a:lstStyle/>
                    <a:p>
                      <a:pPr algn="just">
                        <a:lnSpc>
                          <a:spcPct val="115000"/>
                        </a:lnSpc>
                        <a:spcAft>
                          <a:spcPts val="0"/>
                        </a:spcAft>
                        <a:tabLst>
                          <a:tab pos="540385" algn="l"/>
                          <a:tab pos="1301115" algn="l"/>
                          <a:tab pos="3086100" algn="l"/>
                        </a:tabLst>
                      </a:pPr>
                      <a:r>
                        <a:rPr lang="es-MX" sz="1800">
                          <a:effectLst/>
                        </a:rPr>
                        <a:t>Trabajo de introducción, de agua potable o drenaje en calle pavimentada, incluye reparación de pavimento.....................</a:t>
                      </a:r>
                      <a:endParaRPr lang="es-MX" sz="1800">
                        <a:effectLst/>
                        <a:latin typeface="Calibri"/>
                        <a:ea typeface="Times New Roman"/>
                        <a:cs typeface="Times New Roman"/>
                      </a:endParaRPr>
                    </a:p>
                  </a:txBody>
                  <a:tcPr marL="68580" marR="68580" marT="0" marB="0"/>
                </a:tc>
                <a:tc>
                  <a:txBody>
                    <a:bodyPr/>
                    <a:lstStyle/>
                    <a:p>
                      <a:pPr marL="80645" marR="111760" algn="r">
                        <a:lnSpc>
                          <a:spcPct val="115000"/>
                        </a:lnSpc>
                        <a:spcAft>
                          <a:spcPts val="0"/>
                        </a:spcAft>
                      </a:pPr>
                      <a:r>
                        <a:rPr lang="es-MX" sz="1800">
                          <a:effectLst/>
                        </a:rPr>
                        <a:t>0.3000</a:t>
                      </a:r>
                      <a:endParaRPr lang="es-MX" sz="1800">
                        <a:effectLst/>
                        <a:latin typeface="Calibri"/>
                        <a:ea typeface="Times New Roman"/>
                        <a:cs typeface="Times New Roman"/>
                      </a:endParaRPr>
                    </a:p>
                  </a:txBody>
                  <a:tcPr marL="68580" marR="68580" marT="0" marB="0" anchor="b"/>
                </a:tc>
              </a:tr>
              <a:tr h="0">
                <a:tc>
                  <a:txBody>
                    <a:bodyPr/>
                    <a:lstStyle/>
                    <a:p>
                      <a:pPr marL="111760" algn="just">
                        <a:lnSpc>
                          <a:spcPct val="115000"/>
                        </a:lnSpc>
                        <a:spcAft>
                          <a:spcPts val="0"/>
                        </a:spcAft>
                        <a:tabLst>
                          <a:tab pos="313055" algn="l"/>
                          <a:tab pos="561975" algn="l"/>
                        </a:tabLst>
                      </a:pPr>
                      <a:r>
                        <a:rPr lang="es-MX" sz="1800">
                          <a:effectLst/>
                        </a:rPr>
                        <a:t> </a:t>
                      </a:r>
                      <a:endParaRPr lang="es-MX" sz="1800">
                        <a:effectLst/>
                        <a:latin typeface="Calibri"/>
                        <a:ea typeface="Times New Roman"/>
                        <a:cs typeface="Times New Roman"/>
                      </a:endParaRPr>
                    </a:p>
                  </a:txBody>
                  <a:tcPr marL="68580" marR="68580" marT="0" marB="0"/>
                </a:tc>
                <a:tc>
                  <a:txBody>
                    <a:bodyPr/>
                    <a:lstStyle/>
                    <a:p>
                      <a:pPr algn="just">
                        <a:lnSpc>
                          <a:spcPct val="115000"/>
                        </a:lnSpc>
                        <a:spcAft>
                          <a:spcPts val="0"/>
                        </a:spcAft>
                        <a:tabLst>
                          <a:tab pos="21590" algn="l"/>
                        </a:tabLst>
                      </a:pPr>
                      <a:r>
                        <a:rPr lang="es-MX" sz="1800">
                          <a:effectLst/>
                        </a:rPr>
                        <a:t>b)</a:t>
                      </a:r>
                      <a:endParaRPr lang="es-MX" sz="1800">
                        <a:effectLst/>
                        <a:latin typeface="Calibri"/>
                        <a:ea typeface="Times New Roman"/>
                        <a:cs typeface="Times New Roman"/>
                      </a:endParaRPr>
                    </a:p>
                  </a:txBody>
                  <a:tcPr marL="68580" marR="68580" marT="0" marB="0"/>
                </a:tc>
                <a:tc>
                  <a:txBody>
                    <a:bodyPr/>
                    <a:lstStyle/>
                    <a:p>
                      <a:pPr algn="just">
                        <a:lnSpc>
                          <a:spcPct val="115000"/>
                        </a:lnSpc>
                        <a:spcAft>
                          <a:spcPts val="0"/>
                        </a:spcAft>
                        <a:tabLst>
                          <a:tab pos="540385" algn="l"/>
                          <a:tab pos="1301115" algn="l"/>
                          <a:tab pos="3086100" algn="l"/>
                        </a:tabLst>
                      </a:pPr>
                      <a:r>
                        <a:rPr lang="es-MX" sz="1800">
                          <a:effectLst/>
                        </a:rPr>
                        <a:t>Trabajo de introducción, de agua potable o drenaje en calle sin pavimento, incluye derecho</a:t>
                      </a:r>
                      <a:endParaRPr lang="es-MX" sz="1800">
                        <a:effectLst/>
                        <a:latin typeface="Calibri"/>
                        <a:ea typeface="Times New Roman"/>
                        <a:cs typeface="Times New Roman"/>
                      </a:endParaRPr>
                    </a:p>
                  </a:txBody>
                  <a:tcPr marL="68580" marR="68580" marT="0" marB="0"/>
                </a:tc>
                <a:tc>
                  <a:txBody>
                    <a:bodyPr/>
                    <a:lstStyle/>
                    <a:p>
                      <a:pPr marL="80645" marR="111760" algn="r">
                        <a:lnSpc>
                          <a:spcPct val="115000"/>
                        </a:lnSpc>
                        <a:spcAft>
                          <a:spcPts val="0"/>
                        </a:spcAft>
                      </a:pPr>
                      <a:r>
                        <a:rPr lang="es-MX" sz="1800" dirty="0">
                          <a:effectLst/>
                        </a:rPr>
                        <a:t>0.2000</a:t>
                      </a:r>
                      <a:endParaRPr lang="es-MX" sz="1800" dirty="0">
                        <a:effectLst/>
                        <a:latin typeface="Calibri"/>
                        <a:ea typeface="Times New Roman"/>
                        <a:cs typeface="Times New Roman"/>
                      </a:endParaRPr>
                    </a:p>
                  </a:txBody>
                  <a:tcPr marL="68580" marR="68580" marT="0" marB="0" anchor="b"/>
                </a:tc>
              </a:tr>
            </a:tbl>
          </a:graphicData>
        </a:graphic>
      </p:graphicFrame>
    </p:spTree>
    <p:extLst>
      <p:ext uri="{BB962C8B-B14F-4D97-AF65-F5344CB8AC3E}">
        <p14:creationId xmlns:p14="http://schemas.microsoft.com/office/powerpoint/2010/main" val="16179105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6111" y="452718"/>
            <a:ext cx="9404723" cy="500319"/>
          </a:xfrm>
        </p:spPr>
        <p:txBody>
          <a:bodyPr/>
          <a:lstStyle/>
          <a:p>
            <a:pPr algn="ctr"/>
            <a:r>
              <a:rPr lang="es-MX" sz="2400" dirty="0"/>
              <a:t>INICIATIVA DE LEY DE INGRESOS </a:t>
            </a:r>
            <a:r>
              <a:rPr lang="es-MX" sz="2400" dirty="0" smtClean="0"/>
              <a:t>2025</a:t>
            </a:r>
            <a:endParaRPr lang="es-MX" sz="2400" dirty="0"/>
          </a:p>
        </p:txBody>
      </p:sp>
      <p:sp>
        <p:nvSpPr>
          <p:cNvPr id="3" name="2 Marcador de contenido"/>
          <p:cNvSpPr>
            <a:spLocks noGrp="1"/>
          </p:cNvSpPr>
          <p:nvPr>
            <p:ph idx="1"/>
          </p:nvPr>
        </p:nvSpPr>
        <p:spPr>
          <a:xfrm>
            <a:off x="1103312" y="1468192"/>
            <a:ext cx="8946541" cy="4780207"/>
          </a:xfrm>
        </p:spPr>
        <p:txBody>
          <a:bodyPr/>
          <a:lstStyle/>
          <a:p>
            <a:r>
              <a:rPr lang="es-MX" b="1" dirty="0"/>
              <a:t>Sección Décima Primera</a:t>
            </a:r>
            <a:endParaRPr lang="es-MX" dirty="0"/>
          </a:p>
          <a:p>
            <a:r>
              <a:rPr lang="es-MX" b="1" dirty="0"/>
              <a:t>Padrón Municipal de Comercio y </a:t>
            </a:r>
            <a:r>
              <a:rPr lang="es-MX" b="1" dirty="0" smtClean="0"/>
              <a:t>Servicios</a:t>
            </a:r>
          </a:p>
          <a:p>
            <a:pPr marL="0" indent="0">
              <a:buNone/>
            </a:pPr>
            <a:endParaRPr lang="es-MX" b="1" dirty="0"/>
          </a:p>
          <a:p>
            <a:pPr marL="0" indent="0">
              <a:buNone/>
            </a:pPr>
            <a:endParaRPr lang="es-MX" b="1" dirty="0" smtClean="0"/>
          </a:p>
          <a:p>
            <a:endParaRPr lang="es-MX" dirty="0"/>
          </a:p>
        </p:txBody>
      </p:sp>
      <p:graphicFrame>
        <p:nvGraphicFramePr>
          <p:cNvPr id="4" name="3 Tabla"/>
          <p:cNvGraphicFramePr>
            <a:graphicFrameLocks noGrp="1"/>
          </p:cNvGraphicFramePr>
          <p:nvPr>
            <p:extLst>
              <p:ext uri="{D42A27DB-BD31-4B8C-83A1-F6EECF244321}">
                <p14:modId xmlns:p14="http://schemas.microsoft.com/office/powerpoint/2010/main" val="3577510105"/>
              </p:ext>
            </p:extLst>
          </p:nvPr>
        </p:nvGraphicFramePr>
        <p:xfrm>
          <a:off x="1725770" y="2678808"/>
          <a:ext cx="8422782" cy="3396585"/>
        </p:xfrm>
        <a:graphic>
          <a:graphicData uri="http://schemas.openxmlformats.org/drawingml/2006/table">
            <a:tbl>
              <a:tblPr firstRow="1" firstCol="1" bandRow="1">
                <a:tableStyleId>{5C22544A-7EE6-4342-B048-85BDC9FD1C3A}</a:tableStyleId>
              </a:tblPr>
              <a:tblGrid>
                <a:gridCol w="725642"/>
                <a:gridCol w="584203"/>
                <a:gridCol w="5375700"/>
                <a:gridCol w="1737237"/>
              </a:tblGrid>
              <a:tr h="424573">
                <a:tc>
                  <a:txBody>
                    <a:bodyPr/>
                    <a:lstStyle/>
                    <a:p>
                      <a:pPr marL="342900" lvl="0" indent="-342900" algn="just">
                        <a:lnSpc>
                          <a:spcPct val="115000"/>
                        </a:lnSpc>
                        <a:spcAft>
                          <a:spcPts val="0"/>
                        </a:spcAft>
                        <a:buSzPts val="1400"/>
                        <a:buFont typeface="Arial"/>
                        <a:buAutoNum type="romanUcPeriod"/>
                        <a:tabLst>
                          <a:tab pos="21590" algn="l"/>
                          <a:tab pos="561975" algn="l"/>
                        </a:tabLst>
                      </a:pPr>
                      <a:r>
                        <a:rPr lang="es-MX" sz="2000" dirty="0">
                          <a:effectLst/>
                        </a:rPr>
                        <a:t> </a:t>
                      </a:r>
                      <a:endParaRPr lang="es-MX" sz="2000" dirty="0">
                        <a:effectLst/>
                        <a:latin typeface="Calibri"/>
                        <a:ea typeface="Times New Roman"/>
                        <a:cs typeface="Times New Roman"/>
                      </a:endParaRPr>
                    </a:p>
                  </a:txBody>
                  <a:tcPr marL="68580" marR="68580" marT="0" marB="0"/>
                </a:tc>
                <a:tc gridSpan="2">
                  <a:txBody>
                    <a:bodyPr/>
                    <a:lstStyle/>
                    <a:p>
                      <a:pPr algn="just">
                        <a:lnSpc>
                          <a:spcPct val="115000"/>
                        </a:lnSpc>
                        <a:spcAft>
                          <a:spcPts val="0"/>
                        </a:spcAft>
                      </a:pPr>
                      <a:r>
                        <a:rPr lang="es-MX" sz="2000">
                          <a:effectLst/>
                        </a:rPr>
                        <a:t>Inscripción y expedición de tarjetón para:</a:t>
                      </a:r>
                      <a:endParaRPr lang="es-MX" sz="2000">
                        <a:effectLst/>
                        <a:latin typeface="Calibri"/>
                        <a:ea typeface="Times New Roman"/>
                        <a:cs typeface="Times New Roman"/>
                      </a:endParaRPr>
                    </a:p>
                  </a:txBody>
                  <a:tcPr marL="68580" marR="68580" marT="0" marB="0"/>
                </a:tc>
                <a:tc hMerge="1">
                  <a:txBody>
                    <a:bodyPr/>
                    <a:lstStyle/>
                    <a:p>
                      <a:endParaRPr lang="es-MX"/>
                    </a:p>
                  </a:txBody>
                  <a:tcPr/>
                </a:tc>
                <a:tc>
                  <a:txBody>
                    <a:bodyPr/>
                    <a:lstStyle/>
                    <a:p>
                      <a:pPr marL="80645" marR="111760" algn="r">
                        <a:lnSpc>
                          <a:spcPct val="115000"/>
                        </a:lnSpc>
                        <a:spcAft>
                          <a:spcPts val="0"/>
                        </a:spcAft>
                      </a:pPr>
                      <a:r>
                        <a:rPr lang="es-MX" sz="2000">
                          <a:effectLst/>
                        </a:rPr>
                        <a:t> </a:t>
                      </a:r>
                      <a:endParaRPr lang="es-MX" sz="2000">
                        <a:effectLst/>
                        <a:latin typeface="Calibri"/>
                        <a:ea typeface="Times New Roman"/>
                        <a:cs typeface="Times New Roman"/>
                      </a:endParaRPr>
                    </a:p>
                  </a:txBody>
                  <a:tcPr marL="68580" marR="68580" marT="0" marB="0" anchor="b"/>
                </a:tc>
              </a:tr>
              <a:tr h="849147">
                <a:tc>
                  <a:txBody>
                    <a:bodyPr/>
                    <a:lstStyle/>
                    <a:p>
                      <a:pPr marL="250190" algn="just">
                        <a:lnSpc>
                          <a:spcPct val="115000"/>
                        </a:lnSpc>
                        <a:spcAft>
                          <a:spcPts val="0"/>
                        </a:spcAft>
                        <a:tabLst>
                          <a:tab pos="21590" algn="l"/>
                          <a:tab pos="561975" algn="l"/>
                        </a:tabLst>
                      </a:pPr>
                      <a:r>
                        <a:rPr lang="es-MX" sz="2000">
                          <a:effectLst/>
                        </a:rPr>
                        <a:t> </a:t>
                      </a:r>
                      <a:endParaRPr lang="es-MX" sz="2000">
                        <a:effectLst/>
                        <a:latin typeface="Calibri"/>
                        <a:ea typeface="Times New Roman"/>
                        <a:cs typeface="Times New Roman"/>
                      </a:endParaRPr>
                    </a:p>
                  </a:txBody>
                  <a:tcPr marL="68580" marR="68580" marT="0" marB="0"/>
                </a:tc>
                <a:tc>
                  <a:txBody>
                    <a:bodyPr/>
                    <a:lstStyle/>
                    <a:p>
                      <a:pPr marL="342900" lvl="0" indent="-342900" algn="just" fontAlgn="base">
                        <a:lnSpc>
                          <a:spcPct val="115000"/>
                        </a:lnSpc>
                        <a:spcAft>
                          <a:spcPts val="0"/>
                        </a:spcAft>
                        <a:buSzPts val="1200"/>
                        <a:buFont typeface="Arial"/>
                        <a:buAutoNum type="alphaLcParenR"/>
                      </a:pPr>
                      <a:r>
                        <a:rPr lang="es-MX" sz="2000" u="none" strike="noStrike" dirty="0">
                          <a:effectLst/>
                          <a:uFill>
                            <a:solidFill>
                              <a:srgbClr val="000000"/>
                            </a:solidFill>
                          </a:uFill>
                        </a:rPr>
                        <a:t> </a:t>
                      </a:r>
                      <a:endParaRPr lang="es-MX" sz="2000" u="none" strike="noStrike" dirty="0">
                        <a:effectLst/>
                        <a:uFill>
                          <a:solidFill>
                            <a:srgbClr val="000000"/>
                          </a:solidFill>
                        </a:uFill>
                        <a:latin typeface="Calibri"/>
                        <a:ea typeface="Times New Roman"/>
                        <a:cs typeface="Times New Roman"/>
                      </a:endParaRPr>
                    </a:p>
                  </a:txBody>
                  <a:tcPr marL="68580" marR="68580" marT="0" marB="0"/>
                </a:tc>
                <a:tc>
                  <a:txBody>
                    <a:bodyPr/>
                    <a:lstStyle/>
                    <a:p>
                      <a:pPr algn="just">
                        <a:lnSpc>
                          <a:spcPct val="115000"/>
                        </a:lnSpc>
                        <a:spcAft>
                          <a:spcPts val="0"/>
                        </a:spcAft>
                      </a:pPr>
                      <a:r>
                        <a:rPr lang="es-MX" sz="2000" dirty="0">
                          <a:effectLst/>
                        </a:rPr>
                        <a:t>Comercio ambulante y tianguistas (mensual)...............................................</a:t>
                      </a:r>
                      <a:endParaRPr lang="es-MX" sz="2000" dirty="0">
                        <a:effectLst/>
                        <a:latin typeface="Calibri"/>
                        <a:ea typeface="Times New Roman"/>
                        <a:cs typeface="Times New Roman"/>
                      </a:endParaRPr>
                    </a:p>
                  </a:txBody>
                  <a:tcPr marL="68580" marR="68580" marT="0" marB="0"/>
                </a:tc>
                <a:tc>
                  <a:txBody>
                    <a:bodyPr/>
                    <a:lstStyle/>
                    <a:p>
                      <a:pPr algn="r">
                        <a:lnSpc>
                          <a:spcPct val="115000"/>
                        </a:lnSpc>
                        <a:spcAft>
                          <a:spcPts val="0"/>
                        </a:spcAft>
                      </a:pPr>
                      <a:r>
                        <a:rPr lang="es-MX" sz="2000">
                          <a:effectLst/>
                        </a:rPr>
                        <a:t>1.1325</a:t>
                      </a:r>
                      <a:endParaRPr lang="es-MX" sz="2000">
                        <a:effectLst/>
                        <a:latin typeface="Calibri"/>
                        <a:ea typeface="Times New Roman"/>
                        <a:cs typeface="Times New Roman"/>
                      </a:endParaRPr>
                    </a:p>
                  </a:txBody>
                  <a:tcPr marL="68580" marR="68580" marT="0" marB="0" anchor="b"/>
                </a:tc>
              </a:tr>
              <a:tr h="424573">
                <a:tc>
                  <a:txBody>
                    <a:bodyPr/>
                    <a:lstStyle/>
                    <a:p>
                      <a:pPr marL="250190" algn="just">
                        <a:lnSpc>
                          <a:spcPct val="115000"/>
                        </a:lnSpc>
                        <a:spcAft>
                          <a:spcPts val="0"/>
                        </a:spcAft>
                        <a:tabLst>
                          <a:tab pos="21590" algn="l"/>
                          <a:tab pos="561975" algn="l"/>
                        </a:tabLst>
                      </a:pPr>
                      <a:r>
                        <a:rPr lang="es-MX" sz="2000" dirty="0">
                          <a:effectLst/>
                        </a:rPr>
                        <a:t> </a:t>
                      </a:r>
                      <a:endParaRPr lang="es-MX" sz="2000" dirty="0">
                        <a:effectLst/>
                        <a:latin typeface="Calibri"/>
                        <a:ea typeface="Times New Roman"/>
                        <a:cs typeface="Times New Roman"/>
                      </a:endParaRPr>
                    </a:p>
                  </a:txBody>
                  <a:tcPr marL="68580" marR="68580" marT="0" marB="0"/>
                </a:tc>
                <a:tc>
                  <a:txBody>
                    <a:bodyPr/>
                    <a:lstStyle/>
                    <a:p>
                      <a:pPr marL="0" lvl="0" indent="0" algn="just" fontAlgn="base">
                        <a:lnSpc>
                          <a:spcPct val="115000"/>
                        </a:lnSpc>
                        <a:spcAft>
                          <a:spcPts val="0"/>
                        </a:spcAft>
                        <a:buSzPts val="1200"/>
                        <a:buFont typeface="Arial"/>
                        <a:buNone/>
                      </a:pPr>
                      <a:r>
                        <a:rPr lang="es-MX" sz="1400" u="none" strike="noStrike" dirty="0" smtClean="0">
                          <a:effectLst/>
                          <a:uFill>
                            <a:solidFill>
                              <a:srgbClr val="000000"/>
                            </a:solidFill>
                          </a:uFill>
                        </a:rPr>
                        <a:t>b)</a:t>
                      </a:r>
                      <a:r>
                        <a:rPr lang="es-MX" sz="1400" u="none" strike="noStrike" dirty="0">
                          <a:effectLst/>
                          <a:uFill>
                            <a:solidFill>
                              <a:srgbClr val="000000"/>
                            </a:solidFill>
                          </a:uFill>
                        </a:rPr>
                        <a:t> </a:t>
                      </a:r>
                      <a:endParaRPr lang="es-MX" sz="1400" u="none" strike="noStrike" dirty="0">
                        <a:effectLst/>
                        <a:uFill>
                          <a:solidFill>
                            <a:srgbClr val="000000"/>
                          </a:solidFill>
                        </a:uFill>
                        <a:latin typeface="Calibri"/>
                        <a:ea typeface="Times New Roman"/>
                        <a:cs typeface="Times New Roman"/>
                      </a:endParaRPr>
                    </a:p>
                  </a:txBody>
                  <a:tcPr marL="68580" marR="68580" marT="0" marB="0"/>
                </a:tc>
                <a:tc>
                  <a:txBody>
                    <a:bodyPr/>
                    <a:lstStyle/>
                    <a:p>
                      <a:pPr algn="just">
                        <a:lnSpc>
                          <a:spcPct val="115000"/>
                        </a:lnSpc>
                        <a:spcAft>
                          <a:spcPts val="0"/>
                        </a:spcAft>
                      </a:pPr>
                      <a:r>
                        <a:rPr lang="es-MX" sz="2000">
                          <a:effectLst/>
                        </a:rPr>
                        <a:t>Comercio establecido (anual)...............</a:t>
                      </a:r>
                      <a:endParaRPr lang="es-MX" sz="2000">
                        <a:effectLst/>
                        <a:latin typeface="Calibri"/>
                        <a:ea typeface="Times New Roman"/>
                        <a:cs typeface="Times New Roman"/>
                      </a:endParaRPr>
                    </a:p>
                  </a:txBody>
                  <a:tcPr marL="68580" marR="68580" marT="0" marB="0"/>
                </a:tc>
                <a:tc>
                  <a:txBody>
                    <a:bodyPr/>
                    <a:lstStyle/>
                    <a:p>
                      <a:pPr algn="r">
                        <a:lnSpc>
                          <a:spcPct val="115000"/>
                        </a:lnSpc>
                        <a:spcAft>
                          <a:spcPts val="0"/>
                        </a:spcAft>
                      </a:pPr>
                      <a:r>
                        <a:rPr lang="es-MX" sz="2000">
                          <a:effectLst/>
                        </a:rPr>
                        <a:t>2.3856</a:t>
                      </a:r>
                      <a:endParaRPr lang="es-MX" sz="2000">
                        <a:effectLst/>
                        <a:latin typeface="Calibri"/>
                        <a:ea typeface="Times New Roman"/>
                        <a:cs typeface="Times New Roman"/>
                      </a:endParaRPr>
                    </a:p>
                  </a:txBody>
                  <a:tcPr marL="68580" marR="68580" marT="0" marB="0" anchor="b"/>
                </a:tc>
              </a:tr>
              <a:tr h="424573">
                <a:tc>
                  <a:txBody>
                    <a:bodyPr/>
                    <a:lstStyle/>
                    <a:p>
                      <a:pPr marL="250190" algn="just">
                        <a:lnSpc>
                          <a:spcPct val="115000"/>
                        </a:lnSpc>
                        <a:spcAft>
                          <a:spcPts val="0"/>
                        </a:spcAft>
                        <a:tabLst>
                          <a:tab pos="21590" algn="l"/>
                          <a:tab pos="561975" algn="l"/>
                        </a:tabLst>
                      </a:pPr>
                      <a:r>
                        <a:rPr lang="es-MX" sz="2000">
                          <a:effectLst/>
                        </a:rPr>
                        <a:t> </a:t>
                      </a:r>
                      <a:endParaRPr lang="es-MX" sz="2000">
                        <a:effectLst/>
                        <a:latin typeface="Calibri"/>
                        <a:ea typeface="Times New Roman"/>
                        <a:cs typeface="Times New Roman"/>
                      </a:endParaRPr>
                    </a:p>
                  </a:txBody>
                  <a:tcPr marL="68580" marR="68580" marT="0" marB="0"/>
                </a:tc>
                <a:tc gridSpan="2">
                  <a:txBody>
                    <a:bodyPr/>
                    <a:lstStyle/>
                    <a:p>
                      <a:pPr algn="just">
                        <a:lnSpc>
                          <a:spcPct val="115000"/>
                        </a:lnSpc>
                        <a:spcAft>
                          <a:spcPts val="0"/>
                        </a:spcAft>
                      </a:pPr>
                      <a:r>
                        <a:rPr lang="es-MX" sz="2000">
                          <a:effectLst/>
                        </a:rPr>
                        <a:t> </a:t>
                      </a:r>
                      <a:endParaRPr lang="es-MX" sz="2000">
                        <a:effectLst/>
                        <a:latin typeface="Calibri"/>
                        <a:ea typeface="Times New Roman"/>
                        <a:cs typeface="Times New Roman"/>
                      </a:endParaRPr>
                    </a:p>
                  </a:txBody>
                  <a:tcPr marL="68580" marR="68580" marT="0" marB="0"/>
                </a:tc>
                <a:tc hMerge="1">
                  <a:txBody>
                    <a:bodyPr/>
                    <a:lstStyle/>
                    <a:p>
                      <a:endParaRPr lang="es-MX"/>
                    </a:p>
                  </a:txBody>
                  <a:tcPr/>
                </a:tc>
                <a:tc>
                  <a:txBody>
                    <a:bodyPr/>
                    <a:lstStyle/>
                    <a:p>
                      <a:pPr marL="80645" marR="111760" algn="r">
                        <a:lnSpc>
                          <a:spcPct val="115000"/>
                        </a:lnSpc>
                        <a:spcAft>
                          <a:spcPts val="0"/>
                        </a:spcAft>
                      </a:pPr>
                      <a:r>
                        <a:rPr lang="es-MX" sz="2000">
                          <a:effectLst/>
                        </a:rPr>
                        <a:t> </a:t>
                      </a:r>
                      <a:endParaRPr lang="es-MX" sz="2000">
                        <a:effectLst/>
                        <a:latin typeface="Calibri"/>
                        <a:ea typeface="Times New Roman"/>
                        <a:cs typeface="Times New Roman"/>
                      </a:endParaRPr>
                    </a:p>
                  </a:txBody>
                  <a:tcPr marL="68580" marR="68580" marT="0" marB="0" anchor="b"/>
                </a:tc>
              </a:tr>
              <a:tr h="424573">
                <a:tc>
                  <a:txBody>
                    <a:bodyPr/>
                    <a:lstStyle/>
                    <a:p>
                      <a:pPr marL="0" lvl="0" indent="0" algn="just">
                        <a:lnSpc>
                          <a:spcPct val="115000"/>
                        </a:lnSpc>
                        <a:spcAft>
                          <a:spcPts val="0"/>
                        </a:spcAft>
                        <a:buSzPts val="1400"/>
                        <a:buFont typeface="Arial"/>
                        <a:buNone/>
                        <a:tabLst>
                          <a:tab pos="21590" algn="l"/>
                          <a:tab pos="561975" algn="l"/>
                        </a:tabLst>
                      </a:pPr>
                      <a:r>
                        <a:rPr lang="es-MX" sz="2000" dirty="0" smtClean="0">
                          <a:effectLst/>
                        </a:rPr>
                        <a:t>II.</a:t>
                      </a:r>
                      <a:r>
                        <a:rPr lang="es-MX" sz="2000" dirty="0">
                          <a:effectLst/>
                        </a:rPr>
                        <a:t> </a:t>
                      </a:r>
                      <a:endParaRPr lang="es-MX" sz="2000" dirty="0">
                        <a:effectLst/>
                        <a:latin typeface="Calibri"/>
                        <a:ea typeface="Times New Roman"/>
                        <a:cs typeface="Times New Roman"/>
                      </a:endParaRPr>
                    </a:p>
                  </a:txBody>
                  <a:tcPr marL="68580" marR="68580" marT="0" marB="0"/>
                </a:tc>
                <a:tc gridSpan="2">
                  <a:txBody>
                    <a:bodyPr/>
                    <a:lstStyle/>
                    <a:p>
                      <a:pPr algn="just">
                        <a:lnSpc>
                          <a:spcPct val="115000"/>
                        </a:lnSpc>
                        <a:spcAft>
                          <a:spcPts val="0"/>
                        </a:spcAft>
                      </a:pPr>
                      <a:r>
                        <a:rPr lang="es-MX" sz="2000">
                          <a:effectLst/>
                        </a:rPr>
                        <a:t>Refrendo anual de tarjetón:</a:t>
                      </a:r>
                      <a:endParaRPr lang="es-MX" sz="2000">
                        <a:effectLst/>
                        <a:latin typeface="Calibri"/>
                        <a:ea typeface="Times New Roman"/>
                        <a:cs typeface="Times New Roman"/>
                      </a:endParaRPr>
                    </a:p>
                  </a:txBody>
                  <a:tcPr marL="68580" marR="68580" marT="0" marB="0"/>
                </a:tc>
                <a:tc hMerge="1">
                  <a:txBody>
                    <a:bodyPr/>
                    <a:lstStyle/>
                    <a:p>
                      <a:endParaRPr lang="es-MX"/>
                    </a:p>
                  </a:txBody>
                  <a:tcPr/>
                </a:tc>
                <a:tc>
                  <a:txBody>
                    <a:bodyPr/>
                    <a:lstStyle/>
                    <a:p>
                      <a:pPr marL="80645" marR="111760" algn="r">
                        <a:lnSpc>
                          <a:spcPct val="115000"/>
                        </a:lnSpc>
                        <a:spcAft>
                          <a:spcPts val="0"/>
                        </a:spcAft>
                      </a:pPr>
                      <a:r>
                        <a:rPr lang="es-MX" sz="2000">
                          <a:effectLst/>
                        </a:rPr>
                        <a:t> </a:t>
                      </a:r>
                      <a:endParaRPr lang="es-MX" sz="2000">
                        <a:effectLst/>
                        <a:latin typeface="Calibri"/>
                        <a:ea typeface="Times New Roman"/>
                        <a:cs typeface="Times New Roman"/>
                      </a:endParaRPr>
                    </a:p>
                  </a:txBody>
                  <a:tcPr marL="68580" marR="68580" marT="0" marB="0" anchor="b"/>
                </a:tc>
              </a:tr>
              <a:tr h="424573">
                <a:tc>
                  <a:txBody>
                    <a:bodyPr/>
                    <a:lstStyle/>
                    <a:p>
                      <a:pPr marL="21590" algn="just">
                        <a:lnSpc>
                          <a:spcPct val="115000"/>
                        </a:lnSpc>
                        <a:spcAft>
                          <a:spcPts val="0"/>
                        </a:spcAft>
                        <a:tabLst>
                          <a:tab pos="21590" algn="l"/>
                          <a:tab pos="561975" algn="l"/>
                        </a:tabLst>
                      </a:pPr>
                      <a:r>
                        <a:rPr lang="es-MX" sz="2000">
                          <a:effectLst/>
                        </a:rPr>
                        <a:t> </a:t>
                      </a:r>
                      <a:endParaRPr lang="es-MX" sz="2000">
                        <a:effectLst/>
                        <a:latin typeface="Calibri"/>
                        <a:ea typeface="Times New Roman"/>
                        <a:cs typeface="Times New Roman"/>
                      </a:endParaRPr>
                    </a:p>
                  </a:txBody>
                  <a:tcPr marL="68580" marR="68580" marT="0" marB="0"/>
                </a:tc>
                <a:tc>
                  <a:txBody>
                    <a:bodyPr/>
                    <a:lstStyle/>
                    <a:p>
                      <a:pPr marL="342900" lvl="0" indent="-342900" algn="just" fontAlgn="base">
                        <a:lnSpc>
                          <a:spcPct val="115000"/>
                        </a:lnSpc>
                        <a:spcAft>
                          <a:spcPts val="0"/>
                        </a:spcAft>
                        <a:buSzPts val="1200"/>
                        <a:buFont typeface="Arial"/>
                        <a:buAutoNum type="alphaLcParenR"/>
                      </a:pPr>
                      <a:r>
                        <a:rPr lang="es-MX" sz="2000" u="none" strike="noStrike">
                          <a:effectLst/>
                          <a:uFill>
                            <a:solidFill>
                              <a:srgbClr val="000000"/>
                            </a:solidFill>
                          </a:uFill>
                        </a:rPr>
                        <a:t> </a:t>
                      </a:r>
                      <a:endParaRPr lang="es-MX" sz="2000" u="none" strike="noStrike">
                        <a:effectLst/>
                        <a:uFill>
                          <a:solidFill>
                            <a:srgbClr val="000000"/>
                          </a:solidFill>
                        </a:uFill>
                        <a:latin typeface="Calibri"/>
                        <a:ea typeface="Times New Roman"/>
                        <a:cs typeface="Times New Roman"/>
                      </a:endParaRPr>
                    </a:p>
                  </a:txBody>
                  <a:tcPr marL="68580" marR="68580" marT="0" marB="0"/>
                </a:tc>
                <a:tc>
                  <a:txBody>
                    <a:bodyPr/>
                    <a:lstStyle/>
                    <a:p>
                      <a:pPr algn="just">
                        <a:lnSpc>
                          <a:spcPct val="115000"/>
                        </a:lnSpc>
                        <a:spcAft>
                          <a:spcPts val="0"/>
                        </a:spcAft>
                      </a:pPr>
                      <a:r>
                        <a:rPr lang="es-MX" sz="2000" dirty="0">
                          <a:effectLst/>
                        </a:rPr>
                        <a:t>Comercio ambulante y tianguistas.......</a:t>
                      </a:r>
                      <a:endParaRPr lang="es-MX" sz="2000" dirty="0">
                        <a:effectLst/>
                        <a:latin typeface="Calibri"/>
                        <a:ea typeface="Times New Roman"/>
                        <a:cs typeface="Times New Roman"/>
                      </a:endParaRPr>
                    </a:p>
                  </a:txBody>
                  <a:tcPr marL="68580" marR="68580" marT="0" marB="0"/>
                </a:tc>
                <a:tc>
                  <a:txBody>
                    <a:bodyPr/>
                    <a:lstStyle/>
                    <a:p>
                      <a:pPr algn="r">
                        <a:lnSpc>
                          <a:spcPct val="115000"/>
                        </a:lnSpc>
                        <a:spcAft>
                          <a:spcPts val="0"/>
                        </a:spcAft>
                      </a:pPr>
                      <a:r>
                        <a:rPr lang="es-MX" sz="2000">
                          <a:effectLst/>
                        </a:rPr>
                        <a:t>1.6052</a:t>
                      </a:r>
                      <a:endParaRPr lang="es-MX" sz="2000">
                        <a:effectLst/>
                        <a:latin typeface="Calibri"/>
                        <a:ea typeface="Times New Roman"/>
                        <a:cs typeface="Times New Roman"/>
                      </a:endParaRPr>
                    </a:p>
                  </a:txBody>
                  <a:tcPr marL="68580" marR="68580" marT="0" marB="0" anchor="b"/>
                </a:tc>
              </a:tr>
              <a:tr h="424573">
                <a:tc>
                  <a:txBody>
                    <a:bodyPr/>
                    <a:lstStyle/>
                    <a:p>
                      <a:pPr marL="21590" algn="just">
                        <a:lnSpc>
                          <a:spcPct val="115000"/>
                        </a:lnSpc>
                        <a:spcAft>
                          <a:spcPts val="0"/>
                        </a:spcAft>
                        <a:tabLst>
                          <a:tab pos="21590" algn="l"/>
                          <a:tab pos="561975" algn="l"/>
                        </a:tabLst>
                      </a:pPr>
                      <a:r>
                        <a:rPr lang="es-MX" sz="2000">
                          <a:effectLst/>
                        </a:rPr>
                        <a:t> </a:t>
                      </a:r>
                      <a:endParaRPr lang="es-MX" sz="2000">
                        <a:effectLst/>
                        <a:latin typeface="Calibri"/>
                        <a:ea typeface="Times New Roman"/>
                        <a:cs typeface="Times New Roman"/>
                      </a:endParaRPr>
                    </a:p>
                  </a:txBody>
                  <a:tcPr marL="68580" marR="68580" marT="0" marB="0"/>
                </a:tc>
                <a:tc>
                  <a:txBody>
                    <a:bodyPr/>
                    <a:lstStyle/>
                    <a:p>
                      <a:pPr marL="0" lvl="0" indent="0" algn="just" fontAlgn="base">
                        <a:lnSpc>
                          <a:spcPct val="115000"/>
                        </a:lnSpc>
                        <a:spcAft>
                          <a:spcPts val="0"/>
                        </a:spcAft>
                        <a:buSzPts val="1200"/>
                        <a:buFont typeface="Arial"/>
                        <a:buNone/>
                      </a:pPr>
                      <a:r>
                        <a:rPr lang="es-MX" sz="1400" u="none" strike="noStrike" dirty="0" smtClean="0">
                          <a:effectLst/>
                          <a:uFill>
                            <a:solidFill>
                              <a:srgbClr val="000000"/>
                            </a:solidFill>
                          </a:uFill>
                        </a:rPr>
                        <a:t>b) </a:t>
                      </a:r>
                      <a:r>
                        <a:rPr lang="es-MX" sz="2000" u="none" strike="noStrike" dirty="0">
                          <a:effectLst/>
                          <a:uFill>
                            <a:solidFill>
                              <a:srgbClr val="000000"/>
                            </a:solidFill>
                          </a:uFill>
                        </a:rPr>
                        <a:t> </a:t>
                      </a:r>
                      <a:endParaRPr lang="es-MX" sz="2000" u="none" strike="noStrike" dirty="0">
                        <a:effectLst/>
                        <a:uFill>
                          <a:solidFill>
                            <a:srgbClr val="000000"/>
                          </a:solidFill>
                        </a:uFill>
                        <a:latin typeface="Calibri"/>
                        <a:ea typeface="Times New Roman"/>
                        <a:cs typeface="Times New Roman"/>
                      </a:endParaRPr>
                    </a:p>
                  </a:txBody>
                  <a:tcPr marL="68580" marR="68580" marT="0" marB="0"/>
                </a:tc>
                <a:tc>
                  <a:txBody>
                    <a:bodyPr/>
                    <a:lstStyle/>
                    <a:p>
                      <a:pPr algn="just">
                        <a:lnSpc>
                          <a:spcPct val="115000"/>
                        </a:lnSpc>
                        <a:spcAft>
                          <a:spcPts val="0"/>
                        </a:spcAft>
                      </a:pPr>
                      <a:r>
                        <a:rPr lang="es-MX" sz="2000">
                          <a:effectLst/>
                        </a:rPr>
                        <a:t>Comercio establecido...........................</a:t>
                      </a:r>
                      <a:endParaRPr lang="es-MX" sz="2000">
                        <a:effectLst/>
                        <a:latin typeface="Calibri"/>
                        <a:ea typeface="Times New Roman"/>
                        <a:cs typeface="Times New Roman"/>
                      </a:endParaRPr>
                    </a:p>
                  </a:txBody>
                  <a:tcPr marL="68580" marR="68580" marT="0" marB="0"/>
                </a:tc>
                <a:tc>
                  <a:txBody>
                    <a:bodyPr/>
                    <a:lstStyle/>
                    <a:p>
                      <a:pPr algn="r">
                        <a:lnSpc>
                          <a:spcPct val="115000"/>
                        </a:lnSpc>
                        <a:spcAft>
                          <a:spcPts val="0"/>
                        </a:spcAft>
                      </a:pPr>
                      <a:r>
                        <a:rPr lang="es-MX" sz="2000" dirty="0">
                          <a:effectLst/>
                        </a:rPr>
                        <a:t>1.0702</a:t>
                      </a:r>
                      <a:endParaRPr lang="es-MX" sz="2000" dirty="0">
                        <a:effectLst/>
                        <a:latin typeface="Calibri"/>
                        <a:ea typeface="Times New Roman"/>
                        <a:cs typeface="Times New Roman"/>
                      </a:endParaRPr>
                    </a:p>
                  </a:txBody>
                  <a:tcPr marL="68580" marR="68580" marT="0" marB="0" anchor="b"/>
                </a:tc>
              </a:tr>
            </a:tbl>
          </a:graphicData>
        </a:graphic>
      </p:graphicFrame>
    </p:spTree>
    <p:extLst>
      <p:ext uri="{BB962C8B-B14F-4D97-AF65-F5344CB8AC3E}">
        <p14:creationId xmlns:p14="http://schemas.microsoft.com/office/powerpoint/2010/main" val="28464209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00658" y="452718"/>
            <a:ext cx="9404723" cy="500319"/>
          </a:xfrm>
        </p:spPr>
        <p:txBody>
          <a:bodyPr/>
          <a:lstStyle/>
          <a:p>
            <a:pPr algn="ctr"/>
            <a:r>
              <a:rPr lang="es-MX" sz="2400" dirty="0"/>
              <a:t>INICIATIVA DE LEY DE INGRESOS </a:t>
            </a:r>
            <a:r>
              <a:rPr lang="es-MX" sz="2400" dirty="0" smtClean="0"/>
              <a:t>2025</a:t>
            </a:r>
            <a:br>
              <a:rPr lang="es-MX" sz="2400" dirty="0" smtClean="0"/>
            </a:br>
            <a:r>
              <a:rPr lang="es-MX" sz="1600" dirty="0" smtClean="0"/>
              <a:t>AGUA POTABLE</a:t>
            </a:r>
            <a:endParaRPr lang="es-MX" sz="1600" dirty="0"/>
          </a:p>
        </p:txBody>
      </p:sp>
      <p:sp>
        <p:nvSpPr>
          <p:cNvPr id="3" name="2 Marcador de contenido"/>
          <p:cNvSpPr>
            <a:spLocks noGrp="1"/>
          </p:cNvSpPr>
          <p:nvPr>
            <p:ph idx="1"/>
          </p:nvPr>
        </p:nvSpPr>
        <p:spPr/>
        <p:txBody>
          <a:bodyPr/>
          <a:lstStyle/>
          <a:p>
            <a:endParaRPr lang="es-MX" dirty="0" smtClean="0"/>
          </a:p>
          <a:p>
            <a:endParaRPr lang="es-MX" dirty="0"/>
          </a:p>
        </p:txBody>
      </p:sp>
      <p:graphicFrame>
        <p:nvGraphicFramePr>
          <p:cNvPr id="5" name="4 Tabla"/>
          <p:cNvGraphicFramePr>
            <a:graphicFrameLocks noGrp="1"/>
          </p:cNvGraphicFramePr>
          <p:nvPr>
            <p:extLst>
              <p:ext uri="{D42A27DB-BD31-4B8C-83A1-F6EECF244321}">
                <p14:modId xmlns:p14="http://schemas.microsoft.com/office/powerpoint/2010/main" val="575100844"/>
              </p:ext>
            </p:extLst>
          </p:nvPr>
        </p:nvGraphicFramePr>
        <p:xfrm>
          <a:off x="1804331" y="1845219"/>
          <a:ext cx="7959143" cy="2819400"/>
        </p:xfrm>
        <a:graphic>
          <a:graphicData uri="http://schemas.openxmlformats.org/drawingml/2006/table">
            <a:tbl>
              <a:tblPr firstRow="1" firstCol="1" bandRow="1">
                <a:tableStyleId>{5C22544A-7EE6-4342-B048-85BDC9FD1C3A}</a:tableStyleId>
              </a:tblPr>
              <a:tblGrid>
                <a:gridCol w="808371"/>
                <a:gridCol w="674279"/>
                <a:gridCol w="6476493"/>
              </a:tblGrid>
              <a:tr h="236613">
                <a:tc>
                  <a:txBody>
                    <a:bodyPr/>
                    <a:lstStyle/>
                    <a:p>
                      <a:pPr marL="342900" lvl="0" indent="-342900" algn="just">
                        <a:lnSpc>
                          <a:spcPct val="115000"/>
                        </a:lnSpc>
                        <a:spcAft>
                          <a:spcPts val="0"/>
                        </a:spcAft>
                        <a:buFont typeface="+mj-lt"/>
                        <a:buAutoNum type="romanUcPeriod"/>
                      </a:pPr>
                      <a:r>
                        <a:rPr lang="es-MX" sz="2000" dirty="0">
                          <a:effectLst/>
                        </a:rPr>
                        <a:t> </a:t>
                      </a:r>
                      <a:endParaRPr lang="es-MX" sz="2000" dirty="0">
                        <a:effectLst/>
                        <a:latin typeface="Calibri"/>
                        <a:ea typeface="Times New Roman"/>
                        <a:cs typeface="Times New Roman"/>
                      </a:endParaRPr>
                    </a:p>
                  </a:txBody>
                  <a:tcPr marL="68580" marR="68580" marT="0" marB="0"/>
                </a:tc>
                <a:tc gridSpan="2">
                  <a:txBody>
                    <a:bodyPr/>
                    <a:lstStyle/>
                    <a:p>
                      <a:pPr algn="just">
                        <a:lnSpc>
                          <a:spcPct val="115000"/>
                        </a:lnSpc>
                        <a:spcAft>
                          <a:spcPts val="0"/>
                        </a:spcAft>
                      </a:pPr>
                      <a:r>
                        <a:rPr lang="es-MX" sz="1200" dirty="0">
                          <a:effectLst/>
                        </a:rPr>
                        <a:t>Montos fijos, sanciones y bonificaciones:</a:t>
                      </a:r>
                      <a:endParaRPr lang="es-MX" sz="1100" dirty="0">
                        <a:effectLst/>
                        <a:latin typeface="Calibri"/>
                        <a:ea typeface="Times New Roman"/>
                        <a:cs typeface="Times New Roman"/>
                      </a:endParaRPr>
                    </a:p>
                  </a:txBody>
                  <a:tcPr marL="68580" marR="68580" marT="0" marB="0"/>
                </a:tc>
                <a:tc hMerge="1">
                  <a:txBody>
                    <a:bodyPr/>
                    <a:lstStyle/>
                    <a:p>
                      <a:endParaRPr lang="es-MX"/>
                    </a:p>
                  </a:txBody>
                  <a:tcPr/>
                </a:tc>
              </a:tr>
              <a:tr h="1205822">
                <a:tc>
                  <a:txBody>
                    <a:bodyPr/>
                    <a:lstStyle/>
                    <a:p>
                      <a:pPr marL="111125" algn="just">
                        <a:lnSpc>
                          <a:spcPct val="115000"/>
                        </a:lnSpc>
                        <a:spcAft>
                          <a:spcPts val="0"/>
                        </a:spcAft>
                      </a:pPr>
                      <a:r>
                        <a:rPr lang="es-MX" sz="1200" dirty="0">
                          <a:effectLst/>
                        </a:rPr>
                        <a:t> </a:t>
                      </a:r>
                      <a:endParaRPr lang="es-MX" sz="1100" dirty="0">
                        <a:effectLst/>
                        <a:latin typeface="Calibri"/>
                        <a:ea typeface="Times New Roman"/>
                        <a:cs typeface="Times New Roman"/>
                      </a:endParaRPr>
                    </a:p>
                  </a:txBody>
                  <a:tcPr marL="68580" marR="68580" marT="0" marB="0"/>
                </a:tc>
                <a:tc>
                  <a:txBody>
                    <a:bodyPr/>
                    <a:lstStyle/>
                    <a:p>
                      <a:pPr marL="342900" lvl="0" indent="-342900" algn="just" fontAlgn="base">
                        <a:lnSpc>
                          <a:spcPct val="115000"/>
                        </a:lnSpc>
                        <a:spcAft>
                          <a:spcPts val="0"/>
                        </a:spcAft>
                        <a:buClr>
                          <a:srgbClr val="000000"/>
                        </a:buClr>
                        <a:buSzPts val="1200"/>
                        <a:buFont typeface="Arial"/>
                        <a:buAutoNum type="alphaLcParenR"/>
                      </a:pPr>
                      <a:r>
                        <a:rPr lang="es-MX" sz="1200" u="none" strike="noStrike">
                          <a:effectLst/>
                          <a:uFill>
                            <a:solidFill>
                              <a:srgbClr val="000000"/>
                            </a:solidFill>
                          </a:uFill>
                        </a:rPr>
                        <a:t> </a:t>
                      </a:r>
                      <a:endParaRPr lang="es-MX" sz="1100" u="none" strike="noStrike">
                        <a:effectLst/>
                        <a:uFill>
                          <a:solidFill>
                            <a:srgbClr val="000000"/>
                          </a:solidFill>
                        </a:uFill>
                        <a:latin typeface="Calibri"/>
                        <a:ea typeface="Times New Roman"/>
                        <a:cs typeface="Times New Roman"/>
                      </a:endParaRPr>
                    </a:p>
                  </a:txBody>
                  <a:tcPr marL="68580" marR="68580" marT="0" marB="0"/>
                </a:tc>
                <a:tc>
                  <a:txBody>
                    <a:bodyPr/>
                    <a:lstStyle/>
                    <a:p>
                      <a:r>
                        <a:rPr lang="es-MX" sz="1800" kern="1200" dirty="0" smtClean="0">
                          <a:solidFill>
                            <a:schemeClr val="dk1"/>
                          </a:solidFill>
                          <a:effectLst/>
                          <a:latin typeface="+mn-lt"/>
                          <a:ea typeface="+mn-ea"/>
                          <a:cs typeface="+mn-cs"/>
                        </a:rPr>
                        <a:t>Los usuarios que no cuenten con medidor, pagarán las siguientes UMA por mes:</a:t>
                      </a:r>
                    </a:p>
                    <a:p>
                      <a:r>
                        <a:rPr lang="es-MX" sz="1800" kern="1200" dirty="0" smtClean="0">
                          <a:solidFill>
                            <a:schemeClr val="dk1"/>
                          </a:solidFill>
                          <a:effectLst/>
                          <a:latin typeface="+mn-lt"/>
                          <a:ea typeface="+mn-ea"/>
                          <a:cs typeface="+mn-cs"/>
                        </a:rPr>
                        <a:t>Casa habitación 0.8229</a:t>
                      </a:r>
                    </a:p>
                    <a:p>
                      <a:pPr lvl="0"/>
                      <a:r>
                        <a:rPr lang="es-MX" sz="1800" kern="1200" dirty="0" smtClean="0">
                          <a:solidFill>
                            <a:schemeClr val="dk1"/>
                          </a:solidFill>
                          <a:effectLst/>
                          <a:latin typeface="+mn-lt"/>
                          <a:ea typeface="+mn-ea"/>
                          <a:cs typeface="+mn-cs"/>
                        </a:rPr>
                        <a:t>Cada mes de retraso implicara un costo mensual de </a:t>
                      </a:r>
                    </a:p>
                    <a:p>
                      <a:r>
                        <a:rPr lang="es-MX" sz="1800" kern="1200" dirty="0" smtClean="0">
                          <a:solidFill>
                            <a:schemeClr val="dk1"/>
                          </a:solidFill>
                          <a:effectLst/>
                          <a:latin typeface="+mn-lt"/>
                          <a:ea typeface="+mn-ea"/>
                          <a:cs typeface="+mn-cs"/>
                        </a:rPr>
                        <a:t>Comercial           5.4178</a:t>
                      </a:r>
                    </a:p>
                    <a:p>
                      <a:pPr lvl="0"/>
                      <a:r>
                        <a:rPr lang="es-MX" sz="1800" kern="1200" dirty="0" smtClean="0">
                          <a:solidFill>
                            <a:schemeClr val="dk1"/>
                          </a:solidFill>
                          <a:effectLst/>
                          <a:latin typeface="+mn-lt"/>
                          <a:ea typeface="+mn-ea"/>
                          <a:cs typeface="+mn-cs"/>
                        </a:rPr>
                        <a:t>Cada mes de retraso implicara un costo mensual de </a:t>
                      </a:r>
                    </a:p>
                    <a:p>
                      <a:r>
                        <a:rPr lang="es-MX" sz="1800" kern="1200" dirty="0" smtClean="0">
                          <a:solidFill>
                            <a:schemeClr val="dk1"/>
                          </a:solidFill>
                          <a:effectLst/>
                          <a:latin typeface="+mn-lt"/>
                          <a:ea typeface="+mn-ea"/>
                          <a:cs typeface="+mn-cs"/>
                        </a:rPr>
                        <a:t>Industrial          2.3121</a:t>
                      </a:r>
                    </a:p>
                    <a:p>
                      <a:r>
                        <a:rPr lang="es-MX" sz="1800" kern="1200" dirty="0" smtClean="0">
                          <a:solidFill>
                            <a:schemeClr val="dk1"/>
                          </a:solidFill>
                          <a:effectLst/>
                          <a:latin typeface="+mn-lt"/>
                          <a:ea typeface="+mn-ea"/>
                          <a:cs typeface="+mn-cs"/>
                        </a:rPr>
                        <a:t>Cada mes de retraso implicara un costo mensual de 2.0000 UMA</a:t>
                      </a:r>
                      <a:endParaRPr lang="es-MX" sz="1100" dirty="0">
                        <a:effectLst/>
                        <a:latin typeface="Calibri"/>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6568753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452718"/>
            <a:ext cx="9404723" cy="525182"/>
          </a:xfrm>
        </p:spPr>
        <p:txBody>
          <a:bodyPr/>
          <a:lstStyle/>
          <a:p>
            <a:pPr algn="ctr"/>
            <a:r>
              <a:rPr lang="es-MX" sz="2400" dirty="0"/>
              <a:t>INICIATIVA DE LEY DE INGRESOS </a:t>
            </a:r>
            <a:r>
              <a:rPr lang="es-MX" sz="2400" dirty="0" smtClean="0"/>
              <a:t>2025</a:t>
            </a:r>
            <a:endParaRPr lang="es-MX" sz="2400" dirty="0"/>
          </a:p>
        </p:txBody>
      </p:sp>
      <p:sp>
        <p:nvSpPr>
          <p:cNvPr id="4" name="CuadroTexto 3"/>
          <p:cNvSpPr txBox="1"/>
          <p:nvPr/>
        </p:nvSpPr>
        <p:spPr>
          <a:xfrm>
            <a:off x="2865120" y="730933"/>
            <a:ext cx="5130800" cy="646331"/>
          </a:xfrm>
          <a:prstGeom prst="rect">
            <a:avLst/>
          </a:prstGeom>
          <a:noFill/>
        </p:spPr>
        <p:txBody>
          <a:bodyPr wrap="square" rtlCol="0">
            <a:spAutoFit/>
          </a:bodyPr>
          <a:lstStyle/>
          <a:p>
            <a:r>
              <a:rPr lang="es-MX" sz="3600" dirty="0" smtClean="0"/>
              <a:t>INGRESOS ESTIMADOS</a:t>
            </a:r>
            <a:endParaRPr lang="es-MX" sz="3600" dirty="0"/>
          </a:p>
        </p:txBody>
      </p:sp>
      <p:graphicFrame>
        <p:nvGraphicFramePr>
          <p:cNvPr id="12" name="Marcador de contenido 11"/>
          <p:cNvGraphicFramePr>
            <a:graphicFrameLocks noGrp="1"/>
          </p:cNvGraphicFramePr>
          <p:nvPr>
            <p:ph idx="1"/>
            <p:extLst>
              <p:ext uri="{D42A27DB-BD31-4B8C-83A1-F6EECF244321}">
                <p14:modId xmlns:p14="http://schemas.microsoft.com/office/powerpoint/2010/main" val="3124890108"/>
              </p:ext>
            </p:extLst>
          </p:nvPr>
        </p:nvGraphicFramePr>
        <p:xfrm>
          <a:off x="1261428" y="1471829"/>
          <a:ext cx="9498012" cy="5222790"/>
        </p:xfrm>
        <a:graphic>
          <a:graphicData uri="http://schemas.openxmlformats.org/drawingml/2006/table">
            <a:tbl>
              <a:tblPr firstRow="1" firstCol="1" bandRow="1">
                <a:tableStyleId>{5C22544A-7EE6-4342-B048-85BDC9FD1C3A}</a:tableStyleId>
              </a:tblPr>
              <a:tblGrid>
                <a:gridCol w="7289626"/>
                <a:gridCol w="2208386"/>
              </a:tblGrid>
              <a:tr h="316428">
                <a:tc>
                  <a:txBody>
                    <a:bodyPr/>
                    <a:lstStyle/>
                    <a:p>
                      <a:pPr algn="just">
                        <a:lnSpc>
                          <a:spcPct val="115000"/>
                        </a:lnSpc>
                        <a:spcAft>
                          <a:spcPts val="0"/>
                        </a:spcAft>
                      </a:pPr>
                      <a:r>
                        <a:rPr lang="es-MX" sz="1800" dirty="0">
                          <a:effectLst/>
                        </a:rPr>
                        <a:t>Municipio de Villa Hidalgo Zacatecas</a:t>
                      </a:r>
                      <a:endParaRPr lang="es-MX"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rowSpan="2">
                  <a:txBody>
                    <a:bodyPr/>
                    <a:lstStyle/>
                    <a:p>
                      <a:pPr algn="ctr">
                        <a:lnSpc>
                          <a:spcPct val="115000"/>
                        </a:lnSpc>
                        <a:spcAft>
                          <a:spcPts val="0"/>
                        </a:spcAft>
                      </a:pPr>
                      <a:r>
                        <a:rPr lang="es-MX" sz="1600">
                          <a:effectLst/>
                        </a:rPr>
                        <a:t> Ingreso Estimado </a:t>
                      </a:r>
                      <a:endParaRPr lang="es-MX"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r>
              <a:tr h="582333">
                <a:tc>
                  <a:txBody>
                    <a:bodyPr/>
                    <a:lstStyle/>
                    <a:p>
                      <a:pPr algn="just">
                        <a:lnSpc>
                          <a:spcPct val="115000"/>
                        </a:lnSpc>
                        <a:spcAft>
                          <a:spcPts val="0"/>
                        </a:spcAft>
                      </a:pPr>
                      <a:r>
                        <a:rPr lang="es-MX" sz="1600" u="sng" dirty="0">
                          <a:effectLst/>
                        </a:rPr>
                        <a:t>Iniciativa de Ley de Ingresos para el Ejercicio Fiscal </a:t>
                      </a:r>
                      <a:r>
                        <a:rPr lang="es-MX" sz="1600" u="sng" dirty="0" smtClean="0">
                          <a:effectLst/>
                        </a:rPr>
                        <a:t>2025</a:t>
                      </a:r>
                      <a:endParaRPr lang="es-MX"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vMerge="1">
                  <a:txBody>
                    <a:bodyPr/>
                    <a:lstStyle/>
                    <a:p>
                      <a:endParaRPr lang="es-MX"/>
                    </a:p>
                  </a:txBody>
                  <a:tcPr/>
                </a:tc>
              </a:tr>
              <a:tr h="509720">
                <a:tc>
                  <a:txBody>
                    <a:bodyPr/>
                    <a:lstStyle/>
                    <a:p>
                      <a:pPr algn="just">
                        <a:lnSpc>
                          <a:spcPct val="115000"/>
                        </a:lnSpc>
                        <a:spcAft>
                          <a:spcPts val="0"/>
                        </a:spcAft>
                      </a:pPr>
                      <a:r>
                        <a:rPr lang="es-MX" sz="1400" u="dbl">
                          <a:effectLst/>
                        </a:rPr>
                        <a:t>Total</a:t>
                      </a:r>
                      <a:endParaRPr lang="es-MX"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MX" sz="1400" u="dbl" dirty="0">
                          <a:effectLst/>
                        </a:rPr>
                        <a:t>            </a:t>
                      </a:r>
                      <a:r>
                        <a:rPr lang="es-MX" sz="1400" u="dbl" dirty="0" smtClean="0">
                          <a:effectLst/>
                        </a:rPr>
                        <a:t>86,173,906.29 </a:t>
                      </a:r>
                      <a:endParaRPr lang="es-MX"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r>
              <a:tr h="246269">
                <a:tc>
                  <a:txBody>
                    <a:bodyPr/>
                    <a:lstStyle/>
                    <a:p>
                      <a:pPr>
                        <a:lnSpc>
                          <a:spcPct val="115000"/>
                        </a:lnSpc>
                        <a:spcAft>
                          <a:spcPts val="0"/>
                        </a:spcAft>
                      </a:pPr>
                      <a:r>
                        <a:rPr lang="es-MX" sz="1400" dirty="0">
                          <a:effectLst/>
                        </a:rPr>
                        <a:t> </a:t>
                      </a:r>
                      <a:endParaRPr lang="es-MX"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MX" sz="1400" dirty="0">
                          <a:effectLst/>
                        </a:rPr>
                        <a:t> </a:t>
                      </a:r>
                      <a:endParaRPr lang="es-MX"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r>
              <a:tr h="509720">
                <a:tc>
                  <a:txBody>
                    <a:bodyPr/>
                    <a:lstStyle/>
                    <a:p>
                      <a:pPr>
                        <a:lnSpc>
                          <a:spcPct val="115000"/>
                        </a:lnSpc>
                        <a:spcAft>
                          <a:spcPts val="0"/>
                        </a:spcAft>
                      </a:pPr>
                      <a:r>
                        <a:rPr lang="es-MX" sz="1400" u="sng" dirty="0" smtClean="0">
                          <a:effectLst/>
                        </a:rPr>
                        <a:t>Impuestos</a:t>
                      </a:r>
                      <a:endParaRPr lang="es-MX"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MX" sz="1400" dirty="0" smtClean="0">
                          <a:effectLst/>
                        </a:rPr>
                        <a:t>                 1`982,498.60 </a:t>
                      </a:r>
                      <a:endParaRPr lang="es-MX"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r>
              <a:tr h="509720">
                <a:tc>
                  <a:txBody>
                    <a:bodyPr/>
                    <a:lstStyle/>
                    <a:p>
                      <a:pPr>
                        <a:lnSpc>
                          <a:spcPct val="115000"/>
                        </a:lnSpc>
                        <a:spcAft>
                          <a:spcPts val="0"/>
                        </a:spcAft>
                      </a:pPr>
                      <a:r>
                        <a:rPr lang="es-MX" sz="1400" u="sng" dirty="0" smtClean="0">
                          <a:effectLst/>
                        </a:rPr>
                        <a:t>Derechos</a:t>
                      </a:r>
                      <a:endParaRPr lang="es-MX"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MX" sz="1400" dirty="0" smtClean="0">
                          <a:effectLst/>
                        </a:rPr>
                        <a:t>              3`221,267.83</a:t>
                      </a:r>
                      <a:endParaRPr lang="es-MX"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r>
              <a:tr h="509720">
                <a:tc>
                  <a:txBody>
                    <a:bodyPr/>
                    <a:lstStyle/>
                    <a:p>
                      <a:pPr>
                        <a:lnSpc>
                          <a:spcPct val="115000"/>
                        </a:lnSpc>
                        <a:spcAft>
                          <a:spcPts val="0"/>
                        </a:spcAft>
                      </a:pPr>
                      <a:r>
                        <a:rPr lang="es-MX" sz="1400" u="sng" dirty="0" smtClean="0">
                          <a:effectLst/>
                        </a:rPr>
                        <a:t>Productos</a:t>
                      </a:r>
                      <a:endParaRPr lang="es-MX"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MX" sz="1400" dirty="0">
                          <a:effectLst/>
                        </a:rPr>
                        <a:t>              </a:t>
                      </a:r>
                      <a:r>
                        <a:rPr lang="es-MX" sz="1400" dirty="0" smtClean="0">
                          <a:effectLst/>
                        </a:rPr>
                        <a:t>       39,423.41</a:t>
                      </a:r>
                      <a:endParaRPr lang="es-MX"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r>
              <a:tr h="509720">
                <a:tc>
                  <a:txBody>
                    <a:bodyPr/>
                    <a:lstStyle/>
                    <a:p>
                      <a:pPr>
                        <a:lnSpc>
                          <a:spcPct val="115000"/>
                        </a:lnSpc>
                        <a:spcAft>
                          <a:spcPts val="0"/>
                        </a:spcAft>
                      </a:pPr>
                      <a:r>
                        <a:rPr lang="es-MX" sz="1400" dirty="0" smtClean="0">
                          <a:effectLst/>
                        </a:rPr>
                        <a:t>Aprovechamientos</a:t>
                      </a:r>
                      <a:endParaRPr lang="es-MX"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MX" sz="1400" dirty="0">
                          <a:effectLst/>
                        </a:rPr>
                        <a:t>                </a:t>
                      </a:r>
                      <a:r>
                        <a:rPr lang="es-MX" sz="1400" dirty="0" smtClean="0">
                          <a:effectLst/>
                        </a:rPr>
                        <a:t>  233,914.60</a:t>
                      </a:r>
                      <a:endParaRPr lang="es-MX"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r>
              <a:tr h="509720">
                <a:tc>
                  <a:txBody>
                    <a:bodyPr/>
                    <a:lstStyle/>
                    <a:p>
                      <a:pPr>
                        <a:lnSpc>
                          <a:spcPct val="115000"/>
                        </a:lnSpc>
                        <a:spcAft>
                          <a:spcPts val="0"/>
                        </a:spcAft>
                      </a:pPr>
                      <a:r>
                        <a:rPr lang="es-MX" sz="1400" dirty="0" smtClean="0">
                          <a:effectLst/>
                          <a:latin typeface="+mn-lt"/>
                          <a:ea typeface="+mn-ea"/>
                          <a:cs typeface="+mn-cs"/>
                        </a:rPr>
                        <a:t>Participaciones</a:t>
                      </a:r>
                      <a:endParaRPr lang="es-MX"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MX" sz="1400" dirty="0">
                          <a:effectLst/>
                        </a:rPr>
                        <a:t>                          </a:t>
                      </a:r>
                      <a:r>
                        <a:rPr lang="es-MX" sz="1400" dirty="0" smtClean="0">
                          <a:effectLst/>
                        </a:rPr>
                        <a:t>                          31`441,195.99 </a:t>
                      </a:r>
                      <a:endParaRPr lang="es-MX"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r>
              <a:tr h="509720">
                <a:tc>
                  <a:txBody>
                    <a:bodyPr/>
                    <a:lstStyle/>
                    <a:p>
                      <a:pPr>
                        <a:lnSpc>
                          <a:spcPct val="115000"/>
                        </a:lnSpc>
                        <a:spcAft>
                          <a:spcPts val="0"/>
                        </a:spcAft>
                      </a:pPr>
                      <a:r>
                        <a:rPr lang="es-MX" sz="1400" dirty="0" smtClean="0">
                          <a:effectLst/>
                          <a:latin typeface="+mn-lt"/>
                          <a:ea typeface="+mn-ea"/>
                          <a:cs typeface="+mn-cs"/>
                        </a:rPr>
                        <a:t>Aportaciones</a:t>
                      </a:r>
                      <a:endParaRPr lang="es-MX"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MX" sz="1400" dirty="0" smtClean="0">
                          <a:effectLst/>
                        </a:rPr>
                        <a:t>             47`255,605.86</a:t>
                      </a:r>
                      <a:endParaRPr lang="es-MX"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r>
              <a:tr h="509720">
                <a:tc>
                  <a:txBody>
                    <a:bodyPr/>
                    <a:lstStyle/>
                    <a:p>
                      <a:pPr>
                        <a:lnSpc>
                          <a:spcPct val="115000"/>
                        </a:lnSpc>
                        <a:spcAft>
                          <a:spcPts val="0"/>
                        </a:spcAft>
                      </a:pPr>
                      <a:r>
                        <a:rPr lang="es-MX" sz="1400" dirty="0" smtClean="0">
                          <a:effectLst/>
                          <a:latin typeface="Calibri" panose="020F0502020204030204" pitchFamily="34" charset="0"/>
                          <a:ea typeface="Times New Roman" panose="02020603050405020304" pitchFamily="18" charset="0"/>
                          <a:cs typeface="Times New Roman" panose="02020603050405020304" pitchFamily="18" charset="0"/>
                        </a:rPr>
                        <a:t>Ingresos</a:t>
                      </a:r>
                      <a:r>
                        <a:rPr lang="es-MX" sz="1400" baseline="0" dirty="0" smtClean="0">
                          <a:effectLst/>
                          <a:latin typeface="Calibri" panose="020F0502020204030204" pitchFamily="34" charset="0"/>
                          <a:ea typeface="Times New Roman" panose="02020603050405020304" pitchFamily="18" charset="0"/>
                          <a:cs typeface="Times New Roman" panose="02020603050405020304" pitchFamily="18" charset="0"/>
                        </a:rPr>
                        <a:t> derivados de Financiamientos</a:t>
                      </a:r>
                      <a:endParaRPr lang="es-MX"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MX" sz="1400" dirty="0" smtClean="0">
                          <a:effectLst/>
                        </a:rPr>
                        <a:t>                       2`000,000.00</a:t>
                      </a:r>
                      <a:endParaRPr lang="es-MX"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tc>
              </a:tr>
            </a:tbl>
          </a:graphicData>
        </a:graphic>
      </p:graphicFrame>
    </p:spTree>
    <p:extLst>
      <p:ext uri="{BB962C8B-B14F-4D97-AF65-F5344CB8AC3E}">
        <p14:creationId xmlns:p14="http://schemas.microsoft.com/office/powerpoint/2010/main" val="12233250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452718"/>
            <a:ext cx="9404723" cy="741082"/>
          </a:xfrm>
        </p:spPr>
        <p:txBody>
          <a:bodyPr/>
          <a:lstStyle/>
          <a:p>
            <a:pPr algn="ctr"/>
            <a:r>
              <a:rPr lang="es-MX" sz="2400" dirty="0"/>
              <a:t>INICIATIVA DE LEY DE INGRESOS </a:t>
            </a:r>
            <a:r>
              <a:rPr lang="es-MX" sz="2400" dirty="0" smtClean="0"/>
              <a:t>2025</a:t>
            </a:r>
            <a:endParaRPr lang="es-MX" sz="2400" dirty="0"/>
          </a:p>
        </p:txBody>
      </p:sp>
      <p:sp>
        <p:nvSpPr>
          <p:cNvPr id="3" name="Marcador de contenido 2"/>
          <p:cNvSpPr>
            <a:spLocks noGrp="1"/>
          </p:cNvSpPr>
          <p:nvPr>
            <p:ph idx="1"/>
          </p:nvPr>
        </p:nvSpPr>
        <p:spPr>
          <a:xfrm>
            <a:off x="1103312" y="1447800"/>
            <a:ext cx="8946541" cy="4800599"/>
          </a:xfrm>
        </p:spPr>
        <p:txBody>
          <a:bodyPr>
            <a:normAutofit lnSpcReduction="10000"/>
          </a:bodyPr>
          <a:lstStyle/>
          <a:p>
            <a:pPr marL="0" indent="0" algn="just">
              <a:buNone/>
            </a:pPr>
            <a:r>
              <a:rPr lang="es-ES" sz="2800" b="1" dirty="0" smtClean="0"/>
              <a:t>PROFESOR ELEAZAR GARZA ESCAMILLA, MAESTRA ANA KARINA ARRIAGA RIVERA, </a:t>
            </a:r>
            <a:r>
              <a:rPr lang="es-ES" sz="2800" dirty="0"/>
              <a:t>Presidente y Síndica Municipal de Villa Hidalgo, Zacatecas, en ejercicio de las atribuciones que nos confieren los artículos 60 fracción IV, 121 de la Constitución Política del Estado Libre y Soberano de Zacatecas y 60 fracción III inciso b) de la Ley Orgánica del Municipio del Estado de Zacatecas me permito someter a su consideración la Iniciativa de Ley de Ingresos del Municipio de Villa Hidalgo, Zacatecas, para el ejercicio fiscal </a:t>
            </a:r>
            <a:r>
              <a:rPr lang="es-ES" sz="2800" dirty="0" smtClean="0"/>
              <a:t>2025, al tenor de la siguiente:</a:t>
            </a:r>
            <a:endParaRPr lang="es-MX" sz="2800" dirty="0"/>
          </a:p>
          <a:p>
            <a:endParaRPr lang="es-MX" dirty="0"/>
          </a:p>
        </p:txBody>
      </p:sp>
    </p:spTree>
    <p:extLst>
      <p:ext uri="{BB962C8B-B14F-4D97-AF65-F5344CB8AC3E}">
        <p14:creationId xmlns:p14="http://schemas.microsoft.com/office/powerpoint/2010/main" val="42247912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sz="2400" dirty="0"/>
              <a:t>INICIATIVA DE LEY DE INGRESOS </a:t>
            </a:r>
            <a:r>
              <a:rPr lang="es-MX" sz="2400" dirty="0" smtClean="0"/>
              <a:t>2025</a:t>
            </a:r>
            <a:endParaRPr lang="es-MX" sz="2400" dirty="0"/>
          </a:p>
        </p:txBody>
      </p:sp>
      <p:sp>
        <p:nvSpPr>
          <p:cNvPr id="3" name="Marcador de contenido 2"/>
          <p:cNvSpPr>
            <a:spLocks noGrp="1"/>
          </p:cNvSpPr>
          <p:nvPr>
            <p:ph idx="1"/>
          </p:nvPr>
        </p:nvSpPr>
        <p:spPr>
          <a:xfrm>
            <a:off x="976312" y="1608418"/>
            <a:ext cx="10085388" cy="4512982"/>
          </a:xfrm>
        </p:spPr>
        <p:txBody>
          <a:bodyPr>
            <a:noAutofit/>
          </a:bodyPr>
          <a:lstStyle/>
          <a:p>
            <a:pPr marL="0" indent="0" algn="just">
              <a:buNone/>
            </a:pPr>
            <a:r>
              <a:rPr lang="es-MX" sz="3600" dirty="0"/>
              <a:t>E</a:t>
            </a:r>
            <a:r>
              <a:rPr lang="es-MX" sz="3600" dirty="0" smtClean="0"/>
              <a:t>sta </a:t>
            </a:r>
            <a:r>
              <a:rPr lang="es-MX" sz="3600" dirty="0"/>
              <a:t>Iniciativa de Ley de Ingresos del Municipio de Villa Hidalgo para el ejercicio fiscal </a:t>
            </a:r>
            <a:r>
              <a:rPr lang="es-MX" sz="3600" dirty="0" smtClean="0"/>
              <a:t>2025, </a:t>
            </a:r>
            <a:r>
              <a:rPr lang="es-MX" sz="3600" dirty="0"/>
              <a:t>destaca por su alto sentido social en beneficio de la ciudadanía que menos tiene, sin dejar de lado el apoyo a los grupos vulnerables, puesto que  conservamos los estímulos fiscales en todo el texto normativo.</a:t>
            </a:r>
          </a:p>
        </p:txBody>
      </p:sp>
    </p:spTree>
    <p:extLst>
      <p:ext uri="{BB962C8B-B14F-4D97-AF65-F5344CB8AC3E}">
        <p14:creationId xmlns:p14="http://schemas.microsoft.com/office/powerpoint/2010/main" val="35699743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sz="2400" dirty="0"/>
              <a:t>INICIATIVA DE LEY DE INGRESOS </a:t>
            </a:r>
            <a:r>
              <a:rPr lang="es-MX" sz="2400" dirty="0" smtClean="0"/>
              <a:t>2025</a:t>
            </a:r>
            <a:endParaRPr lang="es-MX" sz="2400" dirty="0"/>
          </a:p>
        </p:txBody>
      </p:sp>
      <p:sp>
        <p:nvSpPr>
          <p:cNvPr id="3" name="Marcador de contenido 2"/>
          <p:cNvSpPr>
            <a:spLocks noGrp="1"/>
          </p:cNvSpPr>
          <p:nvPr>
            <p:ph idx="1"/>
          </p:nvPr>
        </p:nvSpPr>
        <p:spPr>
          <a:xfrm>
            <a:off x="1103312" y="1574800"/>
            <a:ext cx="9856788" cy="5118100"/>
          </a:xfrm>
        </p:spPr>
        <p:txBody>
          <a:bodyPr>
            <a:noAutofit/>
          </a:bodyPr>
          <a:lstStyle/>
          <a:p>
            <a:pPr marL="0" indent="0" algn="just">
              <a:buNone/>
            </a:pPr>
            <a:r>
              <a:rPr lang="es-MX" sz="3200" dirty="0"/>
              <a:t>En ese tenor, y atendiendo a las atribuciones del municipio contenidas en el artículo 115 fracción IV de la Constitución Federal; 119 fracción III de la Constitución Política del Estado Libre y Soberano de Zacatecas; y 60 fracción III inciso b) de la Ley Orgánica del Municipio del Estado de Zacatecas, el Honorable Ayuntamiento de Villa Hidalgo, presenta la Iniciativa Ley de Ingresos del Municipio Villa Hidalgo para el ejercicio fiscal </a:t>
            </a:r>
            <a:r>
              <a:rPr lang="es-MX" sz="3200" dirty="0" smtClean="0"/>
              <a:t>2025.</a:t>
            </a:r>
            <a:endParaRPr lang="es-MX" sz="3200" dirty="0"/>
          </a:p>
          <a:p>
            <a:pPr marL="0" indent="0">
              <a:buNone/>
            </a:pPr>
            <a:endParaRPr lang="es-MX" sz="3200" dirty="0"/>
          </a:p>
        </p:txBody>
      </p:sp>
    </p:spTree>
    <p:extLst>
      <p:ext uri="{BB962C8B-B14F-4D97-AF65-F5344CB8AC3E}">
        <p14:creationId xmlns:p14="http://schemas.microsoft.com/office/powerpoint/2010/main" val="27128613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452718"/>
            <a:ext cx="9404723" cy="601382"/>
          </a:xfrm>
        </p:spPr>
        <p:txBody>
          <a:bodyPr/>
          <a:lstStyle/>
          <a:p>
            <a:pPr algn="ctr"/>
            <a:r>
              <a:rPr lang="es-MX" sz="2400" dirty="0" smtClean="0"/>
              <a:t>INICIATIVA DE LEY DE INGRESOS 2025</a:t>
            </a:r>
            <a:endParaRPr lang="es-MX" sz="2400" dirty="0"/>
          </a:p>
        </p:txBody>
      </p:sp>
      <p:sp>
        <p:nvSpPr>
          <p:cNvPr id="3" name="Marcador de contenido 2"/>
          <p:cNvSpPr>
            <a:spLocks noGrp="1"/>
          </p:cNvSpPr>
          <p:nvPr>
            <p:ph idx="1"/>
          </p:nvPr>
        </p:nvSpPr>
        <p:spPr>
          <a:xfrm>
            <a:off x="1103312" y="1193800"/>
            <a:ext cx="8946541" cy="5054599"/>
          </a:xfrm>
        </p:spPr>
        <p:txBody>
          <a:bodyPr/>
          <a:lstStyle/>
          <a:p>
            <a:pPr marL="0" indent="0" algn="just">
              <a:buNone/>
            </a:pPr>
            <a:r>
              <a:rPr lang="es-MX" sz="4000" dirty="0"/>
              <a:t>La hacienda pública municipal es un elemento esencial que conforma el Municipio, sin ella sería imposible que se cumplieran los objetivos de esta institución, ni tampoco se podría satisfacer los servicios que los ciudadanos esperan de ella.</a:t>
            </a:r>
          </a:p>
          <a:p>
            <a:endParaRPr lang="es-MX" dirty="0"/>
          </a:p>
        </p:txBody>
      </p:sp>
    </p:spTree>
    <p:extLst>
      <p:ext uri="{BB962C8B-B14F-4D97-AF65-F5344CB8AC3E}">
        <p14:creationId xmlns:p14="http://schemas.microsoft.com/office/powerpoint/2010/main" val="15376501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452718"/>
            <a:ext cx="9404723" cy="639482"/>
          </a:xfrm>
        </p:spPr>
        <p:txBody>
          <a:bodyPr/>
          <a:lstStyle/>
          <a:p>
            <a:pPr algn="ctr"/>
            <a:r>
              <a:rPr lang="es-MX" sz="2400" dirty="0"/>
              <a:t>INICIATIVA DE LEY DE INGRESOS </a:t>
            </a:r>
            <a:r>
              <a:rPr lang="es-MX" sz="2400" dirty="0" smtClean="0"/>
              <a:t>2025</a:t>
            </a:r>
            <a:endParaRPr lang="es-MX" sz="2400" dirty="0"/>
          </a:p>
        </p:txBody>
      </p:sp>
      <p:sp>
        <p:nvSpPr>
          <p:cNvPr id="3" name="Marcador de contenido 2"/>
          <p:cNvSpPr>
            <a:spLocks noGrp="1"/>
          </p:cNvSpPr>
          <p:nvPr>
            <p:ph idx="1"/>
          </p:nvPr>
        </p:nvSpPr>
        <p:spPr/>
        <p:txBody>
          <a:bodyPr>
            <a:normAutofit/>
          </a:bodyPr>
          <a:lstStyle/>
          <a:p>
            <a:pPr marL="0" indent="0">
              <a:buNone/>
            </a:pPr>
            <a:r>
              <a:rPr lang="es-MX" sz="2800" dirty="0"/>
              <a:t>Ahora bien, la hacienda municipal comprende </a:t>
            </a:r>
            <a:r>
              <a:rPr lang="es-MX" sz="2800" dirty="0" smtClean="0"/>
              <a:t>dos </a:t>
            </a:r>
            <a:r>
              <a:rPr lang="es-MX" sz="2800" dirty="0"/>
              <a:t>elementos de carácter financiero, a saber: </a:t>
            </a:r>
          </a:p>
          <a:p>
            <a:r>
              <a:rPr lang="es-MX" sz="2800" dirty="0" smtClean="0"/>
              <a:t>Los </a:t>
            </a:r>
            <a:r>
              <a:rPr lang="es-MX" sz="2800" dirty="0"/>
              <a:t>ingresos municipales</a:t>
            </a:r>
            <a:r>
              <a:rPr lang="es-MX" sz="2800" dirty="0" smtClean="0"/>
              <a:t>;</a:t>
            </a:r>
            <a:endParaRPr lang="es-MX" sz="2800" dirty="0"/>
          </a:p>
          <a:p>
            <a:r>
              <a:rPr lang="es-MX" sz="2800" dirty="0"/>
              <a:t>Los egresos municipales</a:t>
            </a:r>
            <a:r>
              <a:rPr lang="es-MX" sz="2800" dirty="0" smtClean="0"/>
              <a:t>;</a:t>
            </a:r>
          </a:p>
          <a:p>
            <a:pPr marL="0" indent="0">
              <a:buNone/>
            </a:pPr>
            <a:endParaRPr lang="es-MX" sz="2800" dirty="0"/>
          </a:p>
          <a:p>
            <a:pPr marL="0" indent="0">
              <a:buNone/>
            </a:pPr>
            <a:r>
              <a:rPr lang="es-MX" sz="2800" dirty="0" smtClean="0"/>
              <a:t>En </a:t>
            </a:r>
            <a:r>
              <a:rPr lang="es-MX" sz="2800" dirty="0"/>
              <a:t>lo que a nosotros ocupa, </a:t>
            </a:r>
            <a:r>
              <a:rPr lang="es-MX" sz="2800" dirty="0" smtClean="0"/>
              <a:t>por esta ocasión es la iniciativa de </a:t>
            </a:r>
            <a:r>
              <a:rPr lang="es-MX" sz="2800" dirty="0"/>
              <a:t>ingresos,  </a:t>
            </a:r>
          </a:p>
        </p:txBody>
      </p:sp>
    </p:spTree>
    <p:extLst>
      <p:ext uri="{BB962C8B-B14F-4D97-AF65-F5344CB8AC3E}">
        <p14:creationId xmlns:p14="http://schemas.microsoft.com/office/powerpoint/2010/main" val="24517353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452718"/>
            <a:ext cx="9404723" cy="791882"/>
          </a:xfrm>
        </p:spPr>
        <p:txBody>
          <a:bodyPr/>
          <a:lstStyle/>
          <a:p>
            <a:pPr algn="ctr"/>
            <a:r>
              <a:rPr lang="es-MX" sz="2400" dirty="0"/>
              <a:t>INICIATIVA DE LEY DE INGRESOS </a:t>
            </a:r>
            <a:r>
              <a:rPr lang="es-MX" sz="2400" dirty="0" smtClean="0"/>
              <a:t>2025</a:t>
            </a:r>
            <a:endParaRPr lang="es-MX" sz="2400" dirty="0"/>
          </a:p>
        </p:txBody>
      </p:sp>
      <p:sp>
        <p:nvSpPr>
          <p:cNvPr id="3" name="Marcador de contenido 2"/>
          <p:cNvSpPr>
            <a:spLocks noGrp="1"/>
          </p:cNvSpPr>
          <p:nvPr>
            <p:ph idx="1"/>
          </p:nvPr>
        </p:nvSpPr>
        <p:spPr/>
        <p:txBody>
          <a:bodyPr>
            <a:normAutofit/>
          </a:bodyPr>
          <a:lstStyle/>
          <a:p>
            <a:pPr algn="just"/>
            <a:r>
              <a:rPr lang="es-MX" sz="3600" dirty="0"/>
              <a:t>La presente iniciativa de ley de ingresos se elaboró de conformidad con la Ley General de Contabilidad Gubernamental, Ley de Disciplina Financiera así como con las normas emitidas con el CONAC</a:t>
            </a:r>
          </a:p>
        </p:txBody>
      </p:sp>
    </p:spTree>
    <p:extLst>
      <p:ext uri="{BB962C8B-B14F-4D97-AF65-F5344CB8AC3E}">
        <p14:creationId xmlns:p14="http://schemas.microsoft.com/office/powerpoint/2010/main" val="29014593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452718"/>
            <a:ext cx="9404723" cy="791882"/>
          </a:xfrm>
        </p:spPr>
        <p:txBody>
          <a:bodyPr/>
          <a:lstStyle/>
          <a:p>
            <a:pPr algn="ctr"/>
            <a:r>
              <a:rPr lang="es-MX" sz="2400" dirty="0"/>
              <a:t>INICIATIVA DE LEY DE INGRESOS </a:t>
            </a:r>
            <a:r>
              <a:rPr lang="es-MX" sz="2400" dirty="0" smtClean="0"/>
              <a:t>2025</a:t>
            </a:r>
            <a:endParaRPr lang="es-MX" sz="2400" dirty="0"/>
          </a:p>
        </p:txBody>
      </p:sp>
      <p:sp>
        <p:nvSpPr>
          <p:cNvPr id="3" name="Marcador de contenido 2"/>
          <p:cNvSpPr>
            <a:spLocks noGrp="1"/>
          </p:cNvSpPr>
          <p:nvPr>
            <p:ph idx="1"/>
          </p:nvPr>
        </p:nvSpPr>
        <p:spPr/>
        <p:txBody>
          <a:bodyPr>
            <a:normAutofit fontScale="70000" lnSpcReduction="20000"/>
          </a:bodyPr>
          <a:lstStyle/>
          <a:p>
            <a:pPr marL="0" indent="0" algn="just">
              <a:buNone/>
            </a:pPr>
            <a:r>
              <a:rPr lang="es-MX" sz="3600" b="1" dirty="0"/>
              <a:t>Artículo </a:t>
            </a:r>
            <a:r>
              <a:rPr lang="es-MX" sz="3600" b="1" dirty="0" smtClean="0"/>
              <a:t>45. </a:t>
            </a:r>
            <a:r>
              <a:rPr lang="es-MX" sz="3600" dirty="0"/>
              <a:t>A los contribuyentes que paguen durante los meses de enero y febrero el impuesto correspondiente al presente ejercicio fiscal, se les bonificará con un 15% sobre el entero que resulte a su cargo.  Asimismo, las madres solteras, personas mayores de 60 años, personas con discapacidad, jubilados y pensionados, podrán acceder a un 10% adicional durante todo el año, sobre el entero a pagar en el ejercicio fiscal </a:t>
            </a:r>
            <a:r>
              <a:rPr lang="es-MX" sz="3600" dirty="0" smtClean="0"/>
              <a:t>2025.  </a:t>
            </a:r>
            <a:r>
              <a:rPr lang="es-MX" sz="3600" dirty="0"/>
              <a:t>Las bonificaciones señaladas serán acumulativas, siempre que el pago se realice en los meses de enero y febrero y, en ningún caso, podrán exceder del 25%.</a:t>
            </a:r>
          </a:p>
          <a:p>
            <a:pPr marL="0" indent="0" algn="just">
              <a:buNone/>
            </a:pPr>
            <a:endParaRPr lang="es-MX" sz="3600" dirty="0"/>
          </a:p>
        </p:txBody>
      </p:sp>
    </p:spTree>
    <p:extLst>
      <p:ext uri="{BB962C8B-B14F-4D97-AF65-F5344CB8AC3E}">
        <p14:creationId xmlns:p14="http://schemas.microsoft.com/office/powerpoint/2010/main" val="14984241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160618"/>
            <a:ext cx="9404723" cy="448982"/>
          </a:xfrm>
        </p:spPr>
        <p:txBody>
          <a:bodyPr/>
          <a:lstStyle/>
          <a:p>
            <a:pPr algn="ctr"/>
            <a:r>
              <a:rPr lang="es-MX" sz="1600" dirty="0"/>
              <a:t>INICIATIVA DE LEY DE INGRESOS </a:t>
            </a:r>
            <a:r>
              <a:rPr lang="es-MX" sz="1600" dirty="0" smtClean="0"/>
              <a:t>2025</a:t>
            </a:r>
            <a:endParaRPr lang="es-MX" sz="1600" dirty="0"/>
          </a:p>
        </p:txBody>
      </p:sp>
      <p:graphicFrame>
        <p:nvGraphicFramePr>
          <p:cNvPr id="7" name="Marcador de contenido 6"/>
          <p:cNvGraphicFramePr>
            <a:graphicFrameLocks noGrp="1"/>
          </p:cNvGraphicFramePr>
          <p:nvPr>
            <p:ph idx="1"/>
            <p:extLst>
              <p:ext uri="{D42A27DB-BD31-4B8C-83A1-F6EECF244321}">
                <p14:modId xmlns:p14="http://schemas.microsoft.com/office/powerpoint/2010/main" val="821127913"/>
              </p:ext>
            </p:extLst>
          </p:nvPr>
        </p:nvGraphicFramePr>
        <p:xfrm>
          <a:off x="1033835" y="1358903"/>
          <a:ext cx="9016999" cy="5397497"/>
        </p:xfrm>
        <a:graphic>
          <a:graphicData uri="http://schemas.openxmlformats.org/drawingml/2006/table">
            <a:tbl>
              <a:tblPr firstRow="1" firstCol="1" bandRow="1">
                <a:tableStyleId>{5C22544A-7EE6-4342-B048-85BDC9FD1C3A}</a:tableStyleId>
              </a:tblPr>
              <a:tblGrid>
                <a:gridCol w="1059672"/>
                <a:gridCol w="883890"/>
                <a:gridCol w="4647737"/>
                <a:gridCol w="2425700"/>
              </a:tblGrid>
              <a:tr h="353079">
                <a:tc>
                  <a:txBody>
                    <a:bodyPr/>
                    <a:lstStyle/>
                    <a:p>
                      <a:pPr marL="342900" lvl="0" indent="-342900" algn="just">
                        <a:lnSpc>
                          <a:spcPct val="115000"/>
                        </a:lnSpc>
                        <a:spcAft>
                          <a:spcPts val="0"/>
                        </a:spcAft>
                        <a:buSzPts val="1200"/>
                        <a:buFont typeface="Arial" panose="020B0604020202020204" pitchFamily="34" charset="0"/>
                        <a:buAutoNum type="romanUcPeriod"/>
                      </a:pP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marL="21590" algn="just">
                        <a:lnSpc>
                          <a:spcPct val="115000"/>
                        </a:lnSpc>
                        <a:spcAft>
                          <a:spcPts val="0"/>
                        </a:spcAft>
                      </a:pPr>
                      <a:r>
                        <a:rPr lang="es-MX" sz="2000" dirty="0">
                          <a:effectLst/>
                        </a:rPr>
                        <a:t>PREDIOS URBANOS:</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s-MX"/>
                    </a:p>
                  </a:txBody>
                  <a:tcPr/>
                </a:tc>
                <a:tc>
                  <a:txBody>
                    <a:bodyPr/>
                    <a:lstStyle/>
                    <a:p>
                      <a:pPr marL="80645" marR="111760" algn="r">
                        <a:lnSpc>
                          <a:spcPct val="115000"/>
                        </a:lnSpc>
                        <a:spcAft>
                          <a:spcPts val="0"/>
                        </a:spcAft>
                      </a:pPr>
                      <a:r>
                        <a:rPr lang="es-MX" sz="2000" dirty="0" smtClean="0">
                          <a:effectLst/>
                        </a:rPr>
                        <a:t>UMA</a:t>
                      </a: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353308">
                <a:tc rowSpan="10">
                  <a:txBody>
                    <a:bodyPr/>
                    <a:lstStyle/>
                    <a:p>
                      <a:pPr marL="408940" algn="just">
                        <a:lnSpc>
                          <a:spcPct val="115000"/>
                        </a:lnSpc>
                        <a:spcAft>
                          <a:spcPts val="0"/>
                        </a:spcAft>
                      </a:pP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408940" algn="just">
                        <a:lnSpc>
                          <a:spcPct val="115000"/>
                        </a:lnSpc>
                        <a:spcAft>
                          <a:spcPts val="0"/>
                        </a:spcAft>
                      </a:pP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408940" algn="just">
                        <a:lnSpc>
                          <a:spcPct val="115000"/>
                        </a:lnSpc>
                        <a:spcAft>
                          <a:spcPts val="0"/>
                        </a:spcAft>
                      </a:pP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408940" algn="just">
                        <a:lnSpc>
                          <a:spcPct val="115000"/>
                        </a:lnSpc>
                        <a:spcAft>
                          <a:spcPts val="0"/>
                        </a:spcAft>
                      </a:pP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408940" algn="just">
                        <a:lnSpc>
                          <a:spcPct val="115000"/>
                        </a:lnSpc>
                        <a:spcAft>
                          <a:spcPts val="0"/>
                        </a:spcAft>
                      </a:pP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408940" algn="just">
                        <a:lnSpc>
                          <a:spcPct val="115000"/>
                        </a:lnSpc>
                        <a:spcAft>
                          <a:spcPts val="0"/>
                        </a:spcAft>
                      </a:pP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408940" algn="just">
                        <a:lnSpc>
                          <a:spcPct val="115000"/>
                        </a:lnSpc>
                        <a:spcAft>
                          <a:spcPts val="0"/>
                        </a:spcAft>
                      </a:pP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408940" algn="just">
                        <a:lnSpc>
                          <a:spcPct val="115000"/>
                        </a:lnSpc>
                        <a:spcAft>
                          <a:spcPts val="0"/>
                        </a:spcAft>
                      </a:pP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408940" algn="just">
                        <a:lnSpc>
                          <a:spcPct val="115000"/>
                        </a:lnSpc>
                        <a:spcAft>
                          <a:spcPts val="0"/>
                        </a:spcAft>
                      </a:pP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408940" algn="just">
                        <a:lnSpc>
                          <a:spcPct val="115000"/>
                        </a:lnSpc>
                        <a:spcAft>
                          <a:spcPts val="0"/>
                        </a:spcAft>
                      </a:pP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28600" indent="-117475" algn="just">
                        <a:lnSpc>
                          <a:spcPct val="115000"/>
                        </a:lnSpc>
                        <a:spcAft>
                          <a:spcPts val="0"/>
                        </a:spcAft>
                        <a:tabLst>
                          <a:tab pos="111125" algn="l"/>
                        </a:tabLst>
                      </a:pPr>
                      <a:r>
                        <a:rPr lang="es-MX" sz="2000">
                          <a:effectLst/>
                        </a:rPr>
                        <a:t> </a:t>
                      </a:r>
                      <a:endParaRPr lang="es-MX"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50190" algn="just">
                        <a:lnSpc>
                          <a:spcPct val="115000"/>
                        </a:lnSpc>
                        <a:spcAft>
                          <a:spcPts val="0"/>
                        </a:spcAft>
                      </a:pP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80645" marR="111760" algn="r">
                        <a:lnSpc>
                          <a:spcPct val="115000"/>
                        </a:lnSpc>
                        <a:spcAft>
                          <a:spcPts val="0"/>
                        </a:spcAft>
                      </a:pPr>
                      <a:r>
                        <a:rPr lang="es-MX" sz="2000">
                          <a:effectLst/>
                        </a:rPr>
                        <a:t> </a:t>
                      </a:r>
                      <a:endParaRPr lang="es-MX"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353308">
                <a:tc vMerge="1">
                  <a:txBody>
                    <a:bodyPr/>
                    <a:lstStyle/>
                    <a:p>
                      <a:pPr marL="408940" algn="just">
                        <a:lnSpc>
                          <a:spcPct val="115000"/>
                        </a:lnSpc>
                        <a:spcAft>
                          <a:spcPts val="0"/>
                        </a:spcAft>
                      </a:pP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lgn="just">
                        <a:lnSpc>
                          <a:spcPct val="115000"/>
                        </a:lnSpc>
                        <a:spcAft>
                          <a:spcPts val="0"/>
                        </a:spcAft>
                        <a:buSzPts val="1200"/>
                        <a:buFont typeface="Arial" panose="020B0604020202020204" pitchFamily="34" charset="0"/>
                        <a:buAutoNum type="alphaLcParenR"/>
                        <a:tabLst>
                          <a:tab pos="111125" algn="l"/>
                        </a:tabLst>
                      </a:pP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MX" sz="2000" dirty="0">
                          <a:effectLst/>
                        </a:rPr>
                        <a:t>Zonas:</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80645" marR="111760" algn="r">
                        <a:lnSpc>
                          <a:spcPct val="115000"/>
                        </a:lnSpc>
                        <a:spcAft>
                          <a:spcPts val="0"/>
                        </a:spcAft>
                      </a:pPr>
                      <a:r>
                        <a:rPr lang="es-MX" sz="2000">
                          <a:effectLst/>
                        </a:rPr>
                        <a:t> </a:t>
                      </a:r>
                      <a:endParaRPr lang="es-MX"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353308">
                <a:tc vMerge="1">
                  <a:txBody>
                    <a:bodyPr/>
                    <a:lstStyle/>
                    <a:p>
                      <a:pPr marL="408940" algn="just">
                        <a:lnSpc>
                          <a:spcPct val="115000"/>
                        </a:lnSpc>
                        <a:spcAft>
                          <a:spcPts val="0"/>
                        </a:spcAft>
                      </a:pP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28600" indent="-117475" algn="just">
                        <a:lnSpc>
                          <a:spcPct val="115000"/>
                        </a:lnSpc>
                        <a:spcAft>
                          <a:spcPts val="0"/>
                        </a:spcAft>
                        <a:tabLst>
                          <a:tab pos="111125" algn="l"/>
                        </a:tabLst>
                      </a:pP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91465" algn="just">
                        <a:lnSpc>
                          <a:spcPct val="115000"/>
                        </a:lnSpc>
                        <a:spcAft>
                          <a:spcPts val="0"/>
                        </a:spcAft>
                      </a:pPr>
                      <a:r>
                        <a:rPr lang="es-MX" sz="2000" dirty="0">
                          <a:effectLst/>
                        </a:rPr>
                        <a:t>I………................................……</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R="111760" algn="r">
                        <a:lnSpc>
                          <a:spcPct val="115000"/>
                        </a:lnSpc>
                        <a:spcAft>
                          <a:spcPts val="0"/>
                        </a:spcAft>
                      </a:pPr>
                      <a:r>
                        <a:rPr lang="es-MX" sz="2000" dirty="0" smtClean="0">
                          <a:effectLst/>
                        </a:rPr>
                        <a:t>0.0018</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53308">
                <a:tc vMerge="1">
                  <a:txBody>
                    <a:bodyPr/>
                    <a:lstStyle/>
                    <a:p>
                      <a:pPr marL="408940" algn="just">
                        <a:lnSpc>
                          <a:spcPct val="115000"/>
                        </a:lnSpc>
                        <a:spcAft>
                          <a:spcPts val="0"/>
                        </a:spcAft>
                      </a:pPr>
                      <a:endParaRPr lang="es-MX"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28600" indent="-117475" algn="just">
                        <a:lnSpc>
                          <a:spcPct val="115000"/>
                        </a:lnSpc>
                        <a:spcAft>
                          <a:spcPts val="0"/>
                        </a:spcAft>
                        <a:tabLst>
                          <a:tab pos="111125" algn="l"/>
                        </a:tabLst>
                      </a:pP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91465" algn="just">
                        <a:lnSpc>
                          <a:spcPct val="115000"/>
                        </a:lnSpc>
                        <a:spcAft>
                          <a:spcPts val="0"/>
                        </a:spcAft>
                      </a:pPr>
                      <a:r>
                        <a:rPr lang="es-MX" sz="2000" dirty="0">
                          <a:effectLst/>
                        </a:rPr>
                        <a:t>II………................................……</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R="111760" algn="r">
                        <a:lnSpc>
                          <a:spcPct val="115000"/>
                        </a:lnSpc>
                        <a:spcAft>
                          <a:spcPts val="0"/>
                        </a:spcAft>
                      </a:pPr>
                      <a:r>
                        <a:rPr lang="es-MX" sz="2000" dirty="0" smtClean="0">
                          <a:effectLst/>
                        </a:rPr>
                        <a:t>0.0036</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53308">
                <a:tc vMerge="1">
                  <a:txBody>
                    <a:bodyPr/>
                    <a:lstStyle/>
                    <a:p>
                      <a:pPr marL="408940" algn="just">
                        <a:lnSpc>
                          <a:spcPct val="115000"/>
                        </a:lnSpc>
                        <a:spcAft>
                          <a:spcPts val="0"/>
                        </a:spcAft>
                      </a:pPr>
                      <a:endParaRPr lang="es-MX"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28600" indent="-117475" algn="just">
                        <a:lnSpc>
                          <a:spcPct val="115000"/>
                        </a:lnSpc>
                        <a:spcAft>
                          <a:spcPts val="0"/>
                        </a:spcAft>
                        <a:tabLst>
                          <a:tab pos="111125" algn="l"/>
                        </a:tabLst>
                      </a:pP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91465" algn="just">
                        <a:lnSpc>
                          <a:spcPct val="115000"/>
                        </a:lnSpc>
                        <a:spcAft>
                          <a:spcPts val="0"/>
                        </a:spcAft>
                      </a:pPr>
                      <a:r>
                        <a:rPr lang="es-MX" sz="2000" dirty="0">
                          <a:effectLst/>
                        </a:rPr>
                        <a:t>III………................................……</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R="111760" algn="r">
                        <a:lnSpc>
                          <a:spcPct val="115000"/>
                        </a:lnSpc>
                        <a:spcAft>
                          <a:spcPts val="0"/>
                        </a:spcAft>
                      </a:pPr>
                      <a:r>
                        <a:rPr lang="es-MX" sz="2000" dirty="0" smtClean="0">
                          <a:effectLst/>
                        </a:rPr>
                        <a:t>0.0066</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53308">
                <a:tc vMerge="1">
                  <a:txBody>
                    <a:bodyPr/>
                    <a:lstStyle/>
                    <a:p>
                      <a:pPr marL="408940" algn="just">
                        <a:lnSpc>
                          <a:spcPct val="115000"/>
                        </a:lnSpc>
                        <a:spcAft>
                          <a:spcPts val="0"/>
                        </a:spcAft>
                      </a:pPr>
                      <a:endParaRPr lang="es-MX"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28600" indent="-117475" algn="just">
                        <a:lnSpc>
                          <a:spcPct val="115000"/>
                        </a:lnSpc>
                        <a:spcAft>
                          <a:spcPts val="0"/>
                        </a:spcAft>
                        <a:tabLst>
                          <a:tab pos="111125" algn="l"/>
                        </a:tabLst>
                      </a:pPr>
                      <a:r>
                        <a:rPr lang="es-MX" sz="2000">
                          <a:effectLst/>
                        </a:rPr>
                        <a:t> </a:t>
                      </a:r>
                      <a:endParaRPr lang="es-MX"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91465" algn="just">
                        <a:lnSpc>
                          <a:spcPct val="115000"/>
                        </a:lnSpc>
                        <a:spcAft>
                          <a:spcPts val="0"/>
                        </a:spcAft>
                      </a:pPr>
                      <a:r>
                        <a:rPr lang="es-MX" sz="2000" dirty="0">
                          <a:effectLst/>
                        </a:rPr>
                        <a:t>IV………................................……</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R="111760" algn="r">
                        <a:lnSpc>
                          <a:spcPct val="115000"/>
                        </a:lnSpc>
                        <a:spcAft>
                          <a:spcPts val="0"/>
                        </a:spcAft>
                      </a:pPr>
                      <a:r>
                        <a:rPr lang="es-MX" sz="2000" dirty="0" smtClean="0">
                          <a:effectLst/>
                        </a:rPr>
                        <a:t>0.0102</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53308">
                <a:tc vMerge="1">
                  <a:txBody>
                    <a:bodyPr/>
                    <a:lstStyle/>
                    <a:p>
                      <a:pPr marL="408940" algn="just">
                        <a:lnSpc>
                          <a:spcPct val="115000"/>
                        </a:lnSpc>
                        <a:spcAft>
                          <a:spcPts val="0"/>
                        </a:spcAft>
                      </a:pPr>
                      <a:endParaRPr lang="es-MX"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28600" indent="-117475" algn="just">
                        <a:lnSpc>
                          <a:spcPct val="115000"/>
                        </a:lnSpc>
                        <a:spcAft>
                          <a:spcPts val="0"/>
                        </a:spcAft>
                        <a:tabLst>
                          <a:tab pos="111125" algn="l"/>
                        </a:tabLst>
                      </a:pPr>
                      <a:r>
                        <a:rPr lang="es-MX" sz="2000">
                          <a:effectLst/>
                        </a:rPr>
                        <a:t> </a:t>
                      </a:r>
                      <a:endParaRPr lang="es-MX"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91465" algn="just">
                        <a:lnSpc>
                          <a:spcPct val="115000"/>
                        </a:lnSpc>
                        <a:spcAft>
                          <a:spcPts val="0"/>
                        </a:spcAft>
                      </a:pPr>
                      <a:r>
                        <a:rPr lang="es-MX" sz="2000" dirty="0">
                          <a:effectLst/>
                        </a:rPr>
                        <a:t>V………................................……</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R="111760" algn="r">
                        <a:lnSpc>
                          <a:spcPct val="115000"/>
                        </a:lnSpc>
                        <a:spcAft>
                          <a:spcPts val="0"/>
                        </a:spcAft>
                      </a:pPr>
                      <a:r>
                        <a:rPr lang="es-MX" sz="2000" dirty="0" smtClean="0">
                          <a:effectLst/>
                        </a:rPr>
                        <a:t>0.0150</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53308">
                <a:tc vMerge="1">
                  <a:txBody>
                    <a:bodyPr/>
                    <a:lstStyle/>
                    <a:p>
                      <a:pPr marL="408940" algn="just">
                        <a:lnSpc>
                          <a:spcPct val="115000"/>
                        </a:lnSpc>
                        <a:spcAft>
                          <a:spcPts val="0"/>
                        </a:spcAft>
                      </a:pPr>
                      <a:endParaRPr lang="es-MX"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28600" indent="-117475" algn="just">
                        <a:lnSpc>
                          <a:spcPct val="115000"/>
                        </a:lnSpc>
                        <a:spcAft>
                          <a:spcPts val="0"/>
                        </a:spcAft>
                        <a:tabLst>
                          <a:tab pos="111125" algn="l"/>
                        </a:tabLst>
                      </a:pPr>
                      <a:r>
                        <a:rPr lang="es-MX" sz="2000">
                          <a:effectLst/>
                        </a:rPr>
                        <a:t> </a:t>
                      </a:r>
                      <a:endParaRPr lang="es-MX"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91465" algn="just">
                        <a:lnSpc>
                          <a:spcPct val="115000"/>
                        </a:lnSpc>
                        <a:spcAft>
                          <a:spcPts val="0"/>
                        </a:spcAft>
                      </a:pPr>
                      <a:r>
                        <a:rPr lang="es-MX" sz="2000" dirty="0">
                          <a:effectLst/>
                        </a:rPr>
                        <a:t>VI………................................……</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R="111760" algn="r">
                        <a:lnSpc>
                          <a:spcPct val="115000"/>
                        </a:lnSpc>
                        <a:spcAft>
                          <a:spcPts val="0"/>
                        </a:spcAft>
                      </a:pPr>
                      <a:r>
                        <a:rPr lang="es-MX" sz="2000" dirty="0" smtClean="0">
                          <a:effectLst/>
                        </a:rPr>
                        <a:t>0.02400</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53308">
                <a:tc vMerge="1">
                  <a:txBody>
                    <a:bodyPr/>
                    <a:lstStyle/>
                    <a:p>
                      <a:pPr marL="408940" algn="just">
                        <a:lnSpc>
                          <a:spcPct val="115000"/>
                        </a:lnSpc>
                        <a:spcAft>
                          <a:spcPts val="0"/>
                        </a:spcAft>
                      </a:pPr>
                      <a:endParaRPr lang="es-MX"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28600" indent="-117475" algn="just">
                        <a:lnSpc>
                          <a:spcPct val="115000"/>
                        </a:lnSpc>
                        <a:spcAft>
                          <a:spcPts val="0"/>
                        </a:spcAft>
                        <a:tabLst>
                          <a:tab pos="111125" algn="l"/>
                        </a:tabLst>
                      </a:pPr>
                      <a:r>
                        <a:rPr lang="es-MX" sz="2000">
                          <a:effectLst/>
                        </a:rPr>
                        <a:t> </a:t>
                      </a:r>
                      <a:endParaRPr lang="es-MX"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1590" algn="just">
                        <a:lnSpc>
                          <a:spcPct val="115000"/>
                        </a:lnSpc>
                        <a:spcAft>
                          <a:spcPts val="0"/>
                        </a:spcAft>
                      </a:pP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115000"/>
                        </a:lnSpc>
                        <a:spcAft>
                          <a:spcPts val="0"/>
                        </a:spcAft>
                      </a:pPr>
                      <a:r>
                        <a:rPr lang="es-MX" sz="2000">
                          <a:effectLst/>
                        </a:rPr>
                        <a:t> </a:t>
                      </a:r>
                      <a:endParaRPr lang="es-MX"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1864646">
                <a:tc vMerge="1">
                  <a:txBody>
                    <a:bodyPr/>
                    <a:lstStyle/>
                    <a:p>
                      <a:pPr marL="408940" algn="just">
                        <a:lnSpc>
                          <a:spcPct val="115000"/>
                        </a:lnSpc>
                        <a:spcAft>
                          <a:spcPts val="0"/>
                        </a:spcAft>
                      </a:pPr>
                      <a:endParaRPr lang="es-MX"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lgn="just">
                        <a:lnSpc>
                          <a:spcPct val="115000"/>
                        </a:lnSpc>
                        <a:spcAft>
                          <a:spcPts val="0"/>
                        </a:spcAft>
                        <a:buSzPts val="1200"/>
                        <a:buFont typeface="Arial" panose="020B0604020202020204" pitchFamily="34" charset="0"/>
                        <a:buAutoNum type="alphaLcParenR"/>
                        <a:tabLst>
                          <a:tab pos="111125" algn="l"/>
                        </a:tabLst>
                      </a:pPr>
                      <a:r>
                        <a:rPr lang="es-MX" sz="2000" dirty="0">
                          <a:effectLst/>
                        </a:rPr>
                        <a:t> </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algn="just">
                        <a:lnSpc>
                          <a:spcPct val="115000"/>
                        </a:lnSpc>
                        <a:spcAft>
                          <a:spcPts val="0"/>
                        </a:spcAft>
                      </a:pPr>
                      <a:r>
                        <a:rPr lang="es-MX" sz="2000" dirty="0">
                          <a:effectLst/>
                        </a:rPr>
                        <a:t>El pago del impuesto predial de lotes baldíos se cobrara un tanto más con respecto a los importes que le correspondan a las zonas II y III; una vez y media más con respecto al importe que le corresponda a la zona IV.</a:t>
                      </a:r>
                      <a:endParaRPr lang="es-MX"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s-MX"/>
                    </a:p>
                  </a:txBody>
                  <a:tcPr/>
                </a:tc>
              </a:tr>
            </a:tbl>
          </a:graphicData>
        </a:graphic>
      </p:graphicFrame>
      <p:sp>
        <p:nvSpPr>
          <p:cNvPr id="8" name="CuadroTexto 7"/>
          <p:cNvSpPr txBox="1"/>
          <p:nvPr/>
        </p:nvSpPr>
        <p:spPr>
          <a:xfrm>
            <a:off x="4813300" y="614919"/>
            <a:ext cx="2044700" cy="523220"/>
          </a:xfrm>
          <a:prstGeom prst="rect">
            <a:avLst/>
          </a:prstGeom>
          <a:noFill/>
        </p:spPr>
        <p:txBody>
          <a:bodyPr wrap="square" rtlCol="0">
            <a:spAutoFit/>
          </a:bodyPr>
          <a:lstStyle/>
          <a:p>
            <a:r>
              <a:rPr lang="es-MX" sz="2800" b="1" dirty="0" smtClean="0"/>
              <a:t>PREDIAL</a:t>
            </a:r>
            <a:endParaRPr lang="es-MX" sz="2800" b="1" dirty="0"/>
          </a:p>
        </p:txBody>
      </p:sp>
    </p:spTree>
    <p:extLst>
      <p:ext uri="{BB962C8B-B14F-4D97-AF65-F5344CB8AC3E}">
        <p14:creationId xmlns:p14="http://schemas.microsoft.com/office/powerpoint/2010/main" val="31791652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452718"/>
            <a:ext cx="9404723" cy="474382"/>
          </a:xfrm>
        </p:spPr>
        <p:txBody>
          <a:bodyPr/>
          <a:lstStyle/>
          <a:p>
            <a:pPr algn="ctr"/>
            <a:r>
              <a:rPr lang="es-MX" sz="2400" dirty="0"/>
              <a:t>INICIATIVA DE LEY DE INGRESOS </a:t>
            </a:r>
            <a:r>
              <a:rPr lang="es-MX" sz="2400" dirty="0" smtClean="0"/>
              <a:t>2025</a:t>
            </a:r>
            <a:endParaRPr lang="es-MX" sz="2400"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73125213"/>
              </p:ext>
            </p:extLst>
          </p:nvPr>
        </p:nvGraphicFramePr>
        <p:xfrm>
          <a:off x="1264921" y="1289305"/>
          <a:ext cx="8785914" cy="5240140"/>
        </p:xfrm>
        <a:graphic>
          <a:graphicData uri="http://schemas.openxmlformats.org/drawingml/2006/table">
            <a:tbl>
              <a:tblPr firstRow="1" firstCol="1" bandRow="1">
                <a:tableStyleId>{5C22544A-7EE6-4342-B048-85BDC9FD1C3A}</a:tableStyleId>
              </a:tblPr>
              <a:tblGrid>
                <a:gridCol w="1230930"/>
                <a:gridCol w="1026740"/>
                <a:gridCol w="5158773"/>
                <a:gridCol w="1369471"/>
              </a:tblGrid>
              <a:tr h="274529">
                <a:tc>
                  <a:txBody>
                    <a:bodyPr/>
                    <a:lstStyle/>
                    <a:p>
                      <a:pPr marL="342900" lvl="0" indent="-342900" algn="just">
                        <a:lnSpc>
                          <a:spcPct val="115000"/>
                        </a:lnSpc>
                        <a:spcAft>
                          <a:spcPts val="0"/>
                        </a:spcAft>
                        <a:buSzPts val="1200"/>
                        <a:buFont typeface="Arial" panose="020B0604020202020204" pitchFamily="34" charset="0"/>
                        <a:buAutoNum type="romanUcPeriod"/>
                      </a:pPr>
                      <a:r>
                        <a:rPr lang="es-MX" sz="1800" dirty="0">
                          <a:effectLst/>
                        </a:rPr>
                        <a:t> </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marL="21590" algn="just">
                        <a:lnSpc>
                          <a:spcPct val="115000"/>
                        </a:lnSpc>
                        <a:spcAft>
                          <a:spcPts val="0"/>
                        </a:spcAft>
                      </a:pPr>
                      <a:r>
                        <a:rPr lang="es-MX" sz="1800" dirty="0">
                          <a:effectLst/>
                        </a:rPr>
                        <a:t>POR CONSTRUCCIÓN:</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s-MX"/>
                    </a:p>
                  </a:txBody>
                  <a:tcPr/>
                </a:tc>
                <a:tc>
                  <a:txBody>
                    <a:bodyPr/>
                    <a:lstStyle/>
                    <a:p>
                      <a:pPr algn="r">
                        <a:lnSpc>
                          <a:spcPct val="115000"/>
                        </a:lnSpc>
                        <a:spcAft>
                          <a:spcPts val="0"/>
                        </a:spcAft>
                      </a:pPr>
                      <a:r>
                        <a:rPr lang="es-MX" sz="1800" dirty="0" smtClean="0">
                          <a:effectLst/>
                        </a:rPr>
                        <a:t>UMA</a:t>
                      </a:r>
                      <a:r>
                        <a:rPr lang="es-MX" sz="1800" dirty="0">
                          <a:effectLst/>
                        </a:rPr>
                        <a:t> </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74529">
                <a:tc rowSpan="14">
                  <a:txBody>
                    <a:bodyPr/>
                    <a:lstStyle/>
                    <a:p>
                      <a:pPr marL="408940" algn="just">
                        <a:lnSpc>
                          <a:spcPct val="115000"/>
                        </a:lnSpc>
                        <a:spcAft>
                          <a:spcPts val="0"/>
                        </a:spcAft>
                      </a:pPr>
                      <a:r>
                        <a:rPr lang="es-MX" sz="1800" dirty="0">
                          <a:effectLst/>
                        </a:rPr>
                        <a:t> </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408940" algn="just">
                        <a:lnSpc>
                          <a:spcPct val="115000"/>
                        </a:lnSpc>
                        <a:spcAft>
                          <a:spcPts val="0"/>
                        </a:spcAft>
                      </a:pPr>
                      <a:r>
                        <a:rPr lang="es-MX" sz="1800" dirty="0">
                          <a:effectLst/>
                        </a:rPr>
                        <a:t> </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408940" algn="just">
                        <a:lnSpc>
                          <a:spcPct val="115000"/>
                        </a:lnSpc>
                        <a:spcAft>
                          <a:spcPts val="0"/>
                        </a:spcAft>
                      </a:pPr>
                      <a:r>
                        <a:rPr lang="es-MX" sz="1800" dirty="0">
                          <a:effectLst/>
                        </a:rPr>
                        <a:t> </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408940" algn="just">
                        <a:lnSpc>
                          <a:spcPct val="115000"/>
                        </a:lnSpc>
                        <a:spcAft>
                          <a:spcPts val="0"/>
                        </a:spcAft>
                      </a:pPr>
                      <a:r>
                        <a:rPr lang="es-MX" sz="1800" dirty="0">
                          <a:effectLst/>
                        </a:rPr>
                        <a:t> </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408940" algn="just">
                        <a:lnSpc>
                          <a:spcPct val="115000"/>
                        </a:lnSpc>
                        <a:spcAft>
                          <a:spcPts val="0"/>
                        </a:spcAft>
                      </a:pPr>
                      <a:r>
                        <a:rPr lang="es-MX" sz="1800" dirty="0">
                          <a:effectLst/>
                        </a:rPr>
                        <a:t> </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408940" algn="just">
                        <a:lnSpc>
                          <a:spcPct val="115000"/>
                        </a:lnSpc>
                        <a:spcAft>
                          <a:spcPts val="0"/>
                        </a:spcAft>
                      </a:pPr>
                      <a:r>
                        <a:rPr lang="es-MX" sz="1800" dirty="0">
                          <a:effectLst/>
                        </a:rPr>
                        <a:t> </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408940" algn="just">
                        <a:lnSpc>
                          <a:spcPct val="115000"/>
                        </a:lnSpc>
                        <a:spcAft>
                          <a:spcPts val="0"/>
                        </a:spcAft>
                      </a:pPr>
                      <a:r>
                        <a:rPr lang="es-MX" sz="1800" dirty="0">
                          <a:effectLst/>
                        </a:rPr>
                        <a:t> </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408940" algn="just">
                        <a:lnSpc>
                          <a:spcPct val="115000"/>
                        </a:lnSpc>
                        <a:spcAft>
                          <a:spcPts val="0"/>
                        </a:spcAft>
                      </a:pPr>
                      <a:r>
                        <a:rPr lang="es-MX" sz="1800" dirty="0">
                          <a:effectLst/>
                        </a:rPr>
                        <a:t> </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408940" algn="just">
                        <a:lnSpc>
                          <a:spcPct val="115000"/>
                        </a:lnSpc>
                        <a:spcAft>
                          <a:spcPts val="0"/>
                        </a:spcAft>
                      </a:pPr>
                      <a:r>
                        <a:rPr lang="es-MX" sz="1800" dirty="0">
                          <a:effectLst/>
                        </a:rPr>
                        <a:t> </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408940" algn="just">
                        <a:lnSpc>
                          <a:spcPct val="115000"/>
                        </a:lnSpc>
                        <a:spcAft>
                          <a:spcPts val="0"/>
                        </a:spcAft>
                      </a:pPr>
                      <a:r>
                        <a:rPr lang="es-MX" sz="1800" dirty="0">
                          <a:effectLst/>
                        </a:rPr>
                        <a:t> </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408940" algn="just">
                        <a:lnSpc>
                          <a:spcPct val="115000"/>
                        </a:lnSpc>
                        <a:spcAft>
                          <a:spcPts val="0"/>
                        </a:spcAft>
                      </a:pPr>
                      <a:r>
                        <a:rPr lang="es-MX" sz="1800" dirty="0">
                          <a:effectLst/>
                        </a:rPr>
                        <a:t> </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408940" algn="just">
                        <a:lnSpc>
                          <a:spcPct val="115000"/>
                        </a:lnSpc>
                        <a:spcAft>
                          <a:spcPts val="0"/>
                        </a:spcAft>
                      </a:pPr>
                      <a:r>
                        <a:rPr lang="es-MX" sz="1800" dirty="0">
                          <a:effectLst/>
                        </a:rPr>
                        <a:t> </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408940" algn="just">
                        <a:lnSpc>
                          <a:spcPct val="115000"/>
                        </a:lnSpc>
                        <a:spcAft>
                          <a:spcPts val="0"/>
                        </a:spcAft>
                      </a:pPr>
                      <a:r>
                        <a:rPr lang="es-MX" sz="1800" dirty="0">
                          <a:effectLst/>
                        </a:rPr>
                        <a:t> </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408940" algn="just">
                        <a:lnSpc>
                          <a:spcPct val="115000"/>
                        </a:lnSpc>
                        <a:spcAft>
                          <a:spcPts val="0"/>
                        </a:spcAft>
                      </a:pPr>
                      <a:r>
                        <a:rPr lang="es-MX" sz="1800" dirty="0">
                          <a:effectLst/>
                        </a:rPr>
                        <a:t> </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28600" indent="-117475" algn="just">
                        <a:lnSpc>
                          <a:spcPct val="115000"/>
                        </a:lnSpc>
                        <a:spcAft>
                          <a:spcPts val="0"/>
                        </a:spcAft>
                        <a:tabLst>
                          <a:tab pos="111125" algn="l"/>
                        </a:tabLst>
                      </a:pPr>
                      <a:r>
                        <a:rPr lang="es-MX" sz="1800" dirty="0">
                          <a:effectLst/>
                        </a:rPr>
                        <a:t> </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50190" algn="just">
                        <a:lnSpc>
                          <a:spcPct val="115000"/>
                        </a:lnSpc>
                        <a:spcAft>
                          <a:spcPts val="0"/>
                        </a:spcAft>
                      </a:pPr>
                      <a:r>
                        <a:rPr lang="es-MX" sz="1800" dirty="0">
                          <a:effectLst/>
                        </a:rPr>
                        <a:t> </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115000"/>
                        </a:lnSpc>
                        <a:spcAft>
                          <a:spcPts val="0"/>
                        </a:spcAft>
                      </a:pPr>
                      <a:r>
                        <a:rPr lang="es-MX" sz="1800">
                          <a:effectLst/>
                        </a:rPr>
                        <a:t> </a:t>
                      </a:r>
                      <a:endParaRPr lang="es-MX"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74529">
                <a:tc vMerge="1">
                  <a:txBody>
                    <a:bodyPr/>
                    <a:lstStyle/>
                    <a:p>
                      <a:pPr marL="408940" algn="just">
                        <a:lnSpc>
                          <a:spcPct val="115000"/>
                        </a:lnSpc>
                        <a:spcAft>
                          <a:spcPts val="0"/>
                        </a:spcAft>
                      </a:pP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tabLst>
                          <a:tab pos="111125" algn="l"/>
                        </a:tabLst>
                      </a:pPr>
                      <a:r>
                        <a:rPr lang="es-MX" sz="1800">
                          <a:effectLst/>
                        </a:rPr>
                        <a:t>a)</a:t>
                      </a:r>
                      <a:endParaRPr lang="es-MX"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MX" sz="1800" dirty="0">
                          <a:effectLst/>
                        </a:rPr>
                        <a:t>Habitación:</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115000"/>
                        </a:lnSpc>
                        <a:spcAft>
                          <a:spcPts val="0"/>
                        </a:spcAft>
                      </a:pPr>
                      <a:r>
                        <a:rPr lang="es-MX" sz="1800">
                          <a:effectLst/>
                        </a:rPr>
                        <a:t> </a:t>
                      </a:r>
                      <a:endParaRPr lang="es-MX"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74529">
                <a:tc vMerge="1">
                  <a:txBody>
                    <a:bodyPr/>
                    <a:lstStyle/>
                    <a:p>
                      <a:pPr marL="408940" algn="just">
                        <a:lnSpc>
                          <a:spcPct val="115000"/>
                        </a:lnSpc>
                        <a:spcAft>
                          <a:spcPts val="0"/>
                        </a:spcAft>
                      </a:pP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28600" indent="-117475" algn="just">
                        <a:lnSpc>
                          <a:spcPct val="115000"/>
                        </a:lnSpc>
                        <a:spcAft>
                          <a:spcPts val="0"/>
                        </a:spcAft>
                        <a:tabLst>
                          <a:tab pos="111125" algn="l"/>
                        </a:tabLst>
                      </a:pPr>
                      <a:r>
                        <a:rPr lang="es-MX" sz="1800">
                          <a:effectLst/>
                        </a:rPr>
                        <a:t> </a:t>
                      </a:r>
                      <a:endParaRPr lang="es-MX"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1590" algn="just">
                        <a:lnSpc>
                          <a:spcPct val="115000"/>
                        </a:lnSpc>
                        <a:spcAft>
                          <a:spcPts val="0"/>
                        </a:spcAft>
                      </a:pPr>
                      <a:r>
                        <a:rPr lang="es-MX" sz="1800" dirty="0">
                          <a:effectLst/>
                        </a:rPr>
                        <a:t>Tipo A………................................……</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1800" dirty="0" smtClean="0">
                          <a:effectLst/>
                        </a:rPr>
                        <a:t>0.0120</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74529">
                <a:tc vMerge="1">
                  <a:txBody>
                    <a:bodyPr/>
                    <a:lstStyle/>
                    <a:p>
                      <a:pPr marL="408940" algn="just">
                        <a:lnSpc>
                          <a:spcPct val="115000"/>
                        </a:lnSpc>
                        <a:spcAft>
                          <a:spcPts val="0"/>
                        </a:spcAft>
                      </a:pP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28600" indent="-117475" algn="just">
                        <a:lnSpc>
                          <a:spcPct val="115000"/>
                        </a:lnSpc>
                        <a:spcAft>
                          <a:spcPts val="0"/>
                        </a:spcAft>
                        <a:tabLst>
                          <a:tab pos="111125" algn="l"/>
                        </a:tabLst>
                      </a:pPr>
                      <a:r>
                        <a:rPr lang="es-MX" sz="1800">
                          <a:effectLst/>
                        </a:rPr>
                        <a:t> </a:t>
                      </a:r>
                      <a:endParaRPr lang="es-MX"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1590" algn="just">
                        <a:lnSpc>
                          <a:spcPct val="115000"/>
                        </a:lnSpc>
                        <a:spcAft>
                          <a:spcPts val="0"/>
                        </a:spcAft>
                      </a:pPr>
                      <a:r>
                        <a:rPr lang="es-MX" sz="1800" dirty="0">
                          <a:effectLst/>
                        </a:rPr>
                        <a:t>Tipo B………................................……</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1800" dirty="0" smtClean="0">
                          <a:effectLst/>
                        </a:rPr>
                        <a:t>0.0061</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74529">
                <a:tc vMerge="1">
                  <a:txBody>
                    <a:bodyPr/>
                    <a:lstStyle/>
                    <a:p>
                      <a:pPr marL="408940" algn="just">
                        <a:lnSpc>
                          <a:spcPct val="115000"/>
                        </a:lnSpc>
                        <a:spcAft>
                          <a:spcPts val="0"/>
                        </a:spcAft>
                      </a:pP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28600" indent="-117475" algn="just">
                        <a:lnSpc>
                          <a:spcPct val="115000"/>
                        </a:lnSpc>
                        <a:spcAft>
                          <a:spcPts val="0"/>
                        </a:spcAft>
                        <a:tabLst>
                          <a:tab pos="111125" algn="l"/>
                        </a:tabLst>
                      </a:pPr>
                      <a:r>
                        <a:rPr lang="es-MX" sz="1800">
                          <a:effectLst/>
                        </a:rPr>
                        <a:t> </a:t>
                      </a:r>
                      <a:endParaRPr lang="es-MX"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1590" algn="just">
                        <a:lnSpc>
                          <a:spcPct val="115000"/>
                        </a:lnSpc>
                        <a:spcAft>
                          <a:spcPts val="0"/>
                        </a:spcAft>
                      </a:pPr>
                      <a:r>
                        <a:rPr lang="es-MX" sz="1800" dirty="0">
                          <a:effectLst/>
                        </a:rPr>
                        <a:t>Tipo C………................................……</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1800" dirty="0" smtClean="0">
                          <a:effectLst/>
                        </a:rPr>
                        <a:t>0.0040</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74529">
                <a:tc vMerge="1">
                  <a:txBody>
                    <a:bodyPr/>
                    <a:lstStyle/>
                    <a:p>
                      <a:pPr marL="408940" algn="just">
                        <a:lnSpc>
                          <a:spcPct val="115000"/>
                        </a:lnSpc>
                        <a:spcAft>
                          <a:spcPts val="0"/>
                        </a:spcAft>
                      </a:pP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28600" indent="-117475" algn="just">
                        <a:lnSpc>
                          <a:spcPct val="115000"/>
                        </a:lnSpc>
                        <a:spcAft>
                          <a:spcPts val="0"/>
                        </a:spcAft>
                        <a:tabLst>
                          <a:tab pos="111125" algn="l"/>
                        </a:tabLst>
                      </a:pPr>
                      <a:r>
                        <a:rPr lang="es-MX" sz="1800">
                          <a:effectLst/>
                        </a:rPr>
                        <a:t> </a:t>
                      </a:r>
                      <a:endParaRPr lang="es-MX"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1590" algn="just">
                        <a:lnSpc>
                          <a:spcPct val="115000"/>
                        </a:lnSpc>
                        <a:spcAft>
                          <a:spcPts val="0"/>
                        </a:spcAft>
                      </a:pPr>
                      <a:r>
                        <a:rPr lang="es-MX" sz="1800" dirty="0">
                          <a:effectLst/>
                        </a:rPr>
                        <a:t>Tipo D………................................……</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1800" dirty="0" smtClean="0">
                          <a:effectLst/>
                        </a:rPr>
                        <a:t>0.0026</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74529">
                <a:tc vMerge="1">
                  <a:txBody>
                    <a:bodyPr/>
                    <a:lstStyle/>
                    <a:p>
                      <a:pPr marL="408940" algn="just">
                        <a:lnSpc>
                          <a:spcPct val="115000"/>
                        </a:lnSpc>
                        <a:spcAft>
                          <a:spcPts val="0"/>
                        </a:spcAft>
                      </a:pP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28600" indent="-117475" algn="just">
                        <a:lnSpc>
                          <a:spcPct val="115000"/>
                        </a:lnSpc>
                        <a:spcAft>
                          <a:spcPts val="0"/>
                        </a:spcAft>
                        <a:tabLst>
                          <a:tab pos="111125" algn="l"/>
                        </a:tabLst>
                      </a:pPr>
                      <a:r>
                        <a:rPr lang="es-MX" sz="1800">
                          <a:effectLst/>
                        </a:rPr>
                        <a:t> </a:t>
                      </a:r>
                      <a:endParaRPr lang="es-MX"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1590" algn="just">
                        <a:lnSpc>
                          <a:spcPct val="115000"/>
                        </a:lnSpc>
                        <a:spcAft>
                          <a:spcPts val="0"/>
                        </a:spcAft>
                      </a:pPr>
                      <a:r>
                        <a:rPr lang="es-MX" sz="1800">
                          <a:effectLst/>
                        </a:rPr>
                        <a:t> </a:t>
                      </a:r>
                      <a:endParaRPr lang="es-MX"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s-MX" sz="1800" dirty="0">
                          <a:effectLst/>
                        </a:rPr>
                        <a:t> </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74529">
                <a:tc vMerge="1">
                  <a:txBody>
                    <a:bodyPr/>
                    <a:lstStyle/>
                    <a:p>
                      <a:pPr marL="408940" algn="just">
                        <a:lnSpc>
                          <a:spcPct val="115000"/>
                        </a:lnSpc>
                        <a:spcAft>
                          <a:spcPts val="0"/>
                        </a:spcAft>
                      </a:pP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111125" algn="just">
                        <a:lnSpc>
                          <a:spcPct val="115000"/>
                        </a:lnSpc>
                        <a:spcAft>
                          <a:spcPts val="0"/>
                        </a:spcAft>
                        <a:tabLst>
                          <a:tab pos="111125" algn="l"/>
                        </a:tabLst>
                      </a:pPr>
                      <a:r>
                        <a:rPr lang="es-MX" sz="1800">
                          <a:effectLst/>
                        </a:rPr>
                        <a:t>b)</a:t>
                      </a:r>
                      <a:endParaRPr lang="es-MX"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s-MX" sz="1800">
                          <a:effectLst/>
                        </a:rPr>
                        <a:t>Productos:</a:t>
                      </a:r>
                      <a:endParaRPr lang="es-MX"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s-MX" sz="1800" dirty="0">
                          <a:effectLst/>
                        </a:rPr>
                        <a:t> </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74529">
                <a:tc vMerge="1">
                  <a:txBody>
                    <a:bodyPr/>
                    <a:lstStyle/>
                    <a:p>
                      <a:pPr marL="408940" algn="just">
                        <a:lnSpc>
                          <a:spcPct val="115000"/>
                        </a:lnSpc>
                        <a:spcAft>
                          <a:spcPts val="0"/>
                        </a:spcAft>
                      </a:pP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28600" indent="-117475" algn="just">
                        <a:lnSpc>
                          <a:spcPct val="115000"/>
                        </a:lnSpc>
                        <a:spcAft>
                          <a:spcPts val="0"/>
                        </a:spcAft>
                        <a:tabLst>
                          <a:tab pos="111125" algn="l"/>
                        </a:tabLst>
                      </a:pPr>
                      <a:r>
                        <a:rPr lang="es-MX" sz="1800">
                          <a:effectLst/>
                        </a:rPr>
                        <a:t> </a:t>
                      </a:r>
                      <a:endParaRPr lang="es-MX"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1590" algn="just">
                        <a:lnSpc>
                          <a:spcPct val="115000"/>
                        </a:lnSpc>
                        <a:spcAft>
                          <a:spcPts val="0"/>
                        </a:spcAft>
                      </a:pPr>
                      <a:r>
                        <a:rPr lang="es-MX" sz="1800">
                          <a:effectLst/>
                        </a:rPr>
                        <a:t>Tipo A………................................……</a:t>
                      </a:r>
                      <a:endParaRPr lang="es-MX"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1800" dirty="0" smtClean="0">
                          <a:effectLst/>
                        </a:rPr>
                        <a:t>0.0157</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74529">
                <a:tc vMerge="1">
                  <a:txBody>
                    <a:bodyPr/>
                    <a:lstStyle/>
                    <a:p>
                      <a:pPr marL="408940" algn="just">
                        <a:lnSpc>
                          <a:spcPct val="115000"/>
                        </a:lnSpc>
                        <a:spcAft>
                          <a:spcPts val="0"/>
                        </a:spcAft>
                      </a:pP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28600" indent="-117475" algn="just">
                        <a:lnSpc>
                          <a:spcPct val="115000"/>
                        </a:lnSpc>
                        <a:spcAft>
                          <a:spcPts val="0"/>
                        </a:spcAft>
                        <a:tabLst>
                          <a:tab pos="111125" algn="l"/>
                        </a:tabLst>
                      </a:pPr>
                      <a:r>
                        <a:rPr lang="es-MX" sz="1800">
                          <a:effectLst/>
                        </a:rPr>
                        <a:t> </a:t>
                      </a:r>
                      <a:endParaRPr lang="es-MX"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1590" algn="just">
                        <a:lnSpc>
                          <a:spcPct val="115000"/>
                        </a:lnSpc>
                        <a:spcAft>
                          <a:spcPts val="0"/>
                        </a:spcAft>
                      </a:pPr>
                      <a:r>
                        <a:rPr lang="es-MX" sz="1800">
                          <a:effectLst/>
                        </a:rPr>
                        <a:t>Tipo B………................................……</a:t>
                      </a:r>
                      <a:endParaRPr lang="es-MX"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1800" dirty="0" smtClean="0">
                          <a:effectLst/>
                        </a:rPr>
                        <a:t>0.0120</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74529">
                <a:tc vMerge="1">
                  <a:txBody>
                    <a:bodyPr/>
                    <a:lstStyle/>
                    <a:p>
                      <a:pPr marL="408940" algn="just">
                        <a:lnSpc>
                          <a:spcPct val="115000"/>
                        </a:lnSpc>
                        <a:spcAft>
                          <a:spcPts val="0"/>
                        </a:spcAft>
                      </a:pP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28600" indent="-117475" algn="just">
                        <a:lnSpc>
                          <a:spcPct val="115000"/>
                        </a:lnSpc>
                        <a:spcAft>
                          <a:spcPts val="0"/>
                        </a:spcAft>
                        <a:tabLst>
                          <a:tab pos="111125" algn="l"/>
                        </a:tabLst>
                      </a:pPr>
                      <a:r>
                        <a:rPr lang="es-MX" sz="1800">
                          <a:effectLst/>
                        </a:rPr>
                        <a:t> </a:t>
                      </a:r>
                      <a:endParaRPr lang="es-MX"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1590" algn="just">
                        <a:lnSpc>
                          <a:spcPct val="115000"/>
                        </a:lnSpc>
                        <a:spcAft>
                          <a:spcPts val="0"/>
                        </a:spcAft>
                      </a:pPr>
                      <a:r>
                        <a:rPr lang="es-MX" sz="1800">
                          <a:effectLst/>
                        </a:rPr>
                        <a:t>Tipo C………................................……</a:t>
                      </a:r>
                      <a:endParaRPr lang="es-MX"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1800" dirty="0" smtClean="0">
                          <a:effectLst/>
                        </a:rPr>
                        <a:t>0.0080</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74529">
                <a:tc vMerge="1">
                  <a:txBody>
                    <a:bodyPr/>
                    <a:lstStyle/>
                    <a:p>
                      <a:pPr marL="408940" algn="just">
                        <a:lnSpc>
                          <a:spcPct val="115000"/>
                        </a:lnSpc>
                        <a:spcAft>
                          <a:spcPts val="0"/>
                        </a:spcAft>
                      </a:pP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28600" indent="-117475" algn="just">
                        <a:lnSpc>
                          <a:spcPct val="115000"/>
                        </a:lnSpc>
                        <a:spcAft>
                          <a:spcPts val="0"/>
                        </a:spcAft>
                        <a:tabLst>
                          <a:tab pos="111125" algn="l"/>
                        </a:tabLst>
                      </a:pPr>
                      <a:r>
                        <a:rPr lang="es-MX" sz="1800">
                          <a:effectLst/>
                        </a:rPr>
                        <a:t> </a:t>
                      </a:r>
                      <a:endParaRPr lang="es-MX"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1590" algn="just">
                        <a:lnSpc>
                          <a:spcPct val="115000"/>
                        </a:lnSpc>
                        <a:spcAft>
                          <a:spcPts val="0"/>
                        </a:spcAft>
                      </a:pPr>
                      <a:r>
                        <a:rPr lang="es-MX" sz="1800">
                          <a:effectLst/>
                        </a:rPr>
                        <a:t>Tipo D………................................……</a:t>
                      </a:r>
                      <a:endParaRPr lang="es-MX"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s-MX" sz="1800" dirty="0" smtClean="0">
                          <a:effectLst/>
                        </a:rPr>
                        <a:t>0.0047</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74529">
                <a:tc vMerge="1">
                  <a:txBody>
                    <a:bodyPr/>
                    <a:lstStyle/>
                    <a:p>
                      <a:pPr marL="408940" algn="just">
                        <a:lnSpc>
                          <a:spcPct val="115000"/>
                        </a:lnSpc>
                        <a:spcAft>
                          <a:spcPts val="0"/>
                        </a:spcAft>
                      </a:pP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228600" indent="-117475" algn="just">
                        <a:lnSpc>
                          <a:spcPct val="115000"/>
                        </a:lnSpc>
                        <a:spcAft>
                          <a:spcPts val="0"/>
                        </a:spcAft>
                        <a:tabLst>
                          <a:tab pos="111125" algn="l"/>
                        </a:tabLst>
                      </a:pPr>
                      <a:r>
                        <a:rPr lang="es-MX" sz="1800">
                          <a:effectLst/>
                        </a:rPr>
                        <a:t> </a:t>
                      </a:r>
                      <a:endParaRPr lang="es-MX"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0215" indent="269875" algn="just">
                        <a:lnSpc>
                          <a:spcPct val="115000"/>
                        </a:lnSpc>
                        <a:spcAft>
                          <a:spcPts val="0"/>
                        </a:spcAft>
                      </a:pPr>
                      <a:r>
                        <a:rPr lang="es-MX" sz="1800">
                          <a:effectLst/>
                        </a:rPr>
                        <a:t> </a:t>
                      </a:r>
                      <a:endParaRPr lang="es-MX"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s-MX" sz="1800" dirty="0">
                          <a:effectLst/>
                        </a:rPr>
                        <a:t> </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823588">
                <a:tc vMerge="1">
                  <a:txBody>
                    <a:bodyPr/>
                    <a:lstStyle/>
                    <a:p>
                      <a:pPr marL="408940" algn="just">
                        <a:lnSpc>
                          <a:spcPct val="115000"/>
                        </a:lnSpc>
                        <a:spcAft>
                          <a:spcPts val="0"/>
                        </a:spcAft>
                      </a:pP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3">
                  <a:txBody>
                    <a:bodyPr/>
                    <a:lstStyle/>
                    <a:p>
                      <a:pPr marL="457200" indent="291465" algn="just">
                        <a:lnSpc>
                          <a:spcPct val="115000"/>
                        </a:lnSpc>
                        <a:spcAft>
                          <a:spcPts val="0"/>
                        </a:spcAft>
                      </a:pPr>
                      <a:r>
                        <a:rPr lang="es-MX" sz="1800" dirty="0">
                          <a:effectLst/>
                        </a:rPr>
                        <a:t>El Ayuntamiento se obliga a exhibir públicamente las zonas urbanas establecidas y los tipos de construcción.</a:t>
                      </a:r>
                      <a:endParaRPr lang="es-MX"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s-MX"/>
                    </a:p>
                  </a:txBody>
                  <a:tcPr/>
                </a:tc>
                <a:tc hMerge="1">
                  <a:txBody>
                    <a:bodyPr/>
                    <a:lstStyle/>
                    <a:p>
                      <a:endParaRPr lang="es-MX"/>
                    </a:p>
                  </a:txBody>
                  <a:tcPr/>
                </a:tc>
              </a:tr>
            </a:tbl>
          </a:graphicData>
        </a:graphic>
      </p:graphicFrame>
    </p:spTree>
    <p:extLst>
      <p:ext uri="{BB962C8B-B14F-4D97-AF65-F5344CB8AC3E}">
        <p14:creationId xmlns:p14="http://schemas.microsoft.com/office/powerpoint/2010/main" val="33409971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303</TotalTime>
  <Words>1273</Words>
  <Application>Microsoft Office PowerPoint</Application>
  <PresentationFormat>Panorámica</PresentationFormat>
  <Paragraphs>391</Paragraphs>
  <Slides>20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20</vt:i4>
      </vt:variant>
    </vt:vector>
  </HeadingPairs>
  <TitlesOfParts>
    <vt:vector size="26" baseType="lpstr">
      <vt:lpstr>Arial</vt:lpstr>
      <vt:lpstr>Calibri</vt:lpstr>
      <vt:lpstr>Century Gothic</vt:lpstr>
      <vt:lpstr>Times New Roman</vt:lpstr>
      <vt:lpstr>Wingdings 3</vt:lpstr>
      <vt:lpstr>Ion</vt:lpstr>
      <vt:lpstr>INICIATIVA DE LEY DE INGRESOS 2025</vt:lpstr>
      <vt:lpstr>INICIATIVA DE LEY DE INGRESOS 2025</vt:lpstr>
      <vt:lpstr>INICIATIVA DE LEY DE INGRESOS 2025</vt:lpstr>
      <vt:lpstr>INICIATIVA DE LEY DE INGRESOS 2025</vt:lpstr>
      <vt:lpstr>INICIATIVA DE LEY DE INGRESOS 2025</vt:lpstr>
      <vt:lpstr>INICIATIVA DE LEY DE INGRESOS 2025</vt:lpstr>
      <vt:lpstr>INICIATIVA DE LEY DE INGRESOS 2025</vt:lpstr>
      <vt:lpstr>INICIATIVA DE LEY DE INGRESOS 2025</vt:lpstr>
      <vt:lpstr>INICIATIVA DE LEY DE INGRESOS 2025</vt:lpstr>
      <vt:lpstr>INICIATIVA DE LEY DE INGRESOS 2025</vt:lpstr>
      <vt:lpstr>INICIATIVA DE LEY DE INGRESOS 2025</vt:lpstr>
      <vt:lpstr>INICIATIVA DE LEY DE INGRESOS 2025</vt:lpstr>
      <vt:lpstr>INICIATIVA DE LEY DE INGRESOS 2025</vt:lpstr>
      <vt:lpstr>INICIATIVA DE LEY DE INGRESOS 2025</vt:lpstr>
      <vt:lpstr>INICIATIVA DE LEY DE INGRESOS 2025</vt:lpstr>
      <vt:lpstr>INICIATIVA DE LEY DE INGRESOS 2025  LICENCIAS DE CONSTRUCCION</vt:lpstr>
      <vt:lpstr>INICIATIVA DE LEY DE INGRESOS 2025</vt:lpstr>
      <vt:lpstr>INICIATIVA DE LEY DE INGRESOS 2025 AGUA POTABLE</vt:lpstr>
      <vt:lpstr>INICIATIVA DE LEY DE INGRESOS 2025</vt:lpstr>
      <vt:lpstr>INICIATIVA DE LEY DE INGRESOS 2025</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INICIATIVA DE LEY DE INGRESOS 2018</dc:title>
  <dc:creator>Silvino Castillo Mejia</dc:creator>
  <cp:lastModifiedBy>Cuenta Microsoft</cp:lastModifiedBy>
  <cp:revision>34</cp:revision>
  <dcterms:created xsi:type="dcterms:W3CDTF">2017-10-30T19:55:18Z</dcterms:created>
  <dcterms:modified xsi:type="dcterms:W3CDTF">2025-05-08T16:45:35Z</dcterms:modified>
</cp:coreProperties>
</file>