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084" r:id="rId2"/>
    <p:sldId id="1655" r:id="rId3"/>
    <p:sldId id="2214" r:id="rId4"/>
    <p:sldId id="2216" r:id="rId5"/>
    <p:sldId id="2218" r:id="rId6"/>
    <p:sldId id="2219" r:id="rId7"/>
    <p:sldId id="2220" r:id="rId8"/>
    <p:sldId id="2221" r:id="rId9"/>
  </p:sldIdLst>
  <p:sldSz cx="12192000" cy="6858000"/>
  <p:notesSz cx="6797675" cy="992981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B5229"/>
    <a:srgbClr val="00A84C"/>
    <a:srgbClr val="7A2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73B2231B-41E5-4EB9-86DE-267965FC911D}" type="datetimeFigureOut">
              <a:rPr lang="es-MX" smtClean="0"/>
              <a:t>12/01/2024</a:t>
            </a:fld>
            <a:endParaRPr lang="es-MX"/>
          </a:p>
        </p:txBody>
      </p:sp>
      <p:sp>
        <p:nvSpPr>
          <p:cNvPr id="4" name="Marcador de imagen de diapositiva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FFEE5E7D-1783-4299-8A13-FB51BFC26656}" type="slidenum">
              <a:rPr lang="es-MX" smtClean="0"/>
              <a:t>‹Nº›</a:t>
            </a:fld>
            <a:endParaRPr lang="es-MX"/>
          </a:p>
        </p:txBody>
      </p:sp>
    </p:spTree>
    <p:extLst>
      <p:ext uri="{BB962C8B-B14F-4D97-AF65-F5344CB8AC3E}">
        <p14:creationId xmlns:p14="http://schemas.microsoft.com/office/powerpoint/2010/main" val="209552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CD41D3-26C1-481A-A8BB-66D4049DF4C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305810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D41D3-26C1-481A-A8BB-66D4049DF4C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315517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D41D3-26C1-481A-A8BB-66D4049DF4C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4271788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CD41D3-26C1-481A-A8BB-66D4049DF4C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283920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CD41D3-26C1-481A-A8BB-66D4049DF4C4}"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302652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CD41D3-26C1-481A-A8BB-66D4049DF4C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259032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CD41D3-26C1-481A-A8BB-66D4049DF4C4}"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226511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CD41D3-26C1-481A-A8BB-66D4049DF4C4}"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2320480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41D3-26C1-481A-A8BB-66D4049DF4C4}"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147846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CD41D3-26C1-481A-A8BB-66D4049DF4C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125094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CD41D3-26C1-481A-A8BB-66D4049DF4C4}"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FFA717-15E7-42EC-94A2-3073080A5904}" type="slidenum">
              <a:rPr lang="en-US" smtClean="0"/>
              <a:t>‹Nº›</a:t>
            </a:fld>
            <a:endParaRPr lang="en-US"/>
          </a:p>
        </p:txBody>
      </p:sp>
    </p:spTree>
    <p:extLst>
      <p:ext uri="{BB962C8B-B14F-4D97-AF65-F5344CB8AC3E}">
        <p14:creationId xmlns:p14="http://schemas.microsoft.com/office/powerpoint/2010/main" val="132147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D41D3-26C1-481A-A8BB-66D4049DF4C4}"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FA717-15E7-42EC-94A2-3073080A5904}" type="slidenum">
              <a:rPr lang="en-US" smtClean="0"/>
              <a:t>‹Nº›</a:t>
            </a:fld>
            <a:endParaRPr lang="en-US"/>
          </a:p>
        </p:txBody>
      </p:sp>
    </p:spTree>
    <p:extLst>
      <p:ext uri="{BB962C8B-B14F-4D97-AF65-F5344CB8AC3E}">
        <p14:creationId xmlns:p14="http://schemas.microsoft.com/office/powerpoint/2010/main" val="2784893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Layout" Target="../slideLayouts/slideLayout6.xml" /><Relationship Id="rId5" Type="http://schemas.openxmlformats.org/officeDocument/2006/relationships/image" Target="../media/image5.png" /><Relationship Id="rId4" Type="http://schemas.openxmlformats.org/officeDocument/2006/relationships/image" Target="../media/image4.png" /></Relationships>
</file>

<file path=ppt/slides/_rels/slide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4.png"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4.png" /><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4.png"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9.emf" /><Relationship Id="rId1" Type="http://schemas.openxmlformats.org/officeDocument/2006/relationships/slideLayout" Target="../slideLayouts/slideLayout6.xml" /><Relationship Id="rId4" Type="http://schemas.openxmlformats.org/officeDocument/2006/relationships/image" Target="../media/image10.png"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1.png"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4.pn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3" Type="http://schemas.openxmlformats.org/officeDocument/2006/relationships/hyperlink" Target="https://www.zacatecas.gob.mx/transparencia/" TargetMode="External" /><Relationship Id="rId2" Type="http://schemas.openxmlformats.org/officeDocument/2006/relationships/image" Target="../media/image4.png" /><Relationship Id="rId1" Type="http://schemas.openxmlformats.org/officeDocument/2006/relationships/slideLayout" Target="../slideLayouts/slideLayout6.xml" /><Relationship Id="rId5" Type="http://schemas.openxmlformats.org/officeDocument/2006/relationships/image" Target="../media/image5.png" /><Relationship Id="rId4" Type="http://schemas.openxmlformats.org/officeDocument/2006/relationships/hyperlink" Target="https://sefin.zacatecas.gob.mx/"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edificio, piso, nieve, esquiando&#10;&#10;Descripción generada automáticamente">
            <a:extLst>
              <a:ext uri="{FF2B5EF4-FFF2-40B4-BE49-F238E27FC236}">
                <a16:creationId xmlns:a16="http://schemas.microsoft.com/office/drawing/2014/main" id="{649DAF2A-9274-D811-4FEC-5D46400658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257"/>
            <a:ext cx="12192000" cy="6858000"/>
          </a:xfrm>
          <a:prstGeom prst="rect">
            <a:avLst/>
          </a:prstGeom>
        </p:spPr>
      </p:pic>
      <p:sp>
        <p:nvSpPr>
          <p:cNvPr id="14" name="Rectángulo 13">
            <a:extLst>
              <a:ext uri="{FF2B5EF4-FFF2-40B4-BE49-F238E27FC236}">
                <a16:creationId xmlns:a16="http://schemas.microsoft.com/office/drawing/2014/main" id="{FF2C0EFF-F88B-67CE-7838-6113344F0882}"/>
              </a:ext>
            </a:extLst>
          </p:cNvPr>
          <p:cNvSpPr/>
          <p:nvPr/>
        </p:nvSpPr>
        <p:spPr>
          <a:xfrm>
            <a:off x="2721142" y="1819751"/>
            <a:ext cx="9470857" cy="1627506"/>
          </a:xfrm>
          <a:custGeom>
            <a:avLst/>
            <a:gdLst>
              <a:gd name="connsiteX0" fmla="*/ 0 w 9182099"/>
              <a:gd name="connsiteY0" fmla="*/ 0 h 1627505"/>
              <a:gd name="connsiteX1" fmla="*/ 9182099 w 9182099"/>
              <a:gd name="connsiteY1" fmla="*/ 0 h 1627505"/>
              <a:gd name="connsiteX2" fmla="*/ 9182099 w 9182099"/>
              <a:gd name="connsiteY2" fmla="*/ 1627505 h 1627505"/>
              <a:gd name="connsiteX3" fmla="*/ 0 w 9182099"/>
              <a:gd name="connsiteY3" fmla="*/ 1627505 h 1627505"/>
              <a:gd name="connsiteX4" fmla="*/ 0 w 9182099"/>
              <a:gd name="connsiteY4" fmla="*/ 0 h 1627505"/>
              <a:gd name="connsiteX0" fmla="*/ 0 w 9470857"/>
              <a:gd name="connsiteY0" fmla="*/ 0 h 1663599"/>
              <a:gd name="connsiteX1" fmla="*/ 9470857 w 9470857"/>
              <a:gd name="connsiteY1" fmla="*/ 36094 h 1663599"/>
              <a:gd name="connsiteX2" fmla="*/ 9470857 w 9470857"/>
              <a:gd name="connsiteY2" fmla="*/ 1663599 h 1663599"/>
              <a:gd name="connsiteX3" fmla="*/ 288758 w 9470857"/>
              <a:gd name="connsiteY3" fmla="*/ 1663599 h 1663599"/>
              <a:gd name="connsiteX4" fmla="*/ 0 w 9470857"/>
              <a:gd name="connsiteY4" fmla="*/ 0 h 1663599"/>
              <a:gd name="connsiteX0" fmla="*/ 0 w 9470857"/>
              <a:gd name="connsiteY0" fmla="*/ 0 h 1663599"/>
              <a:gd name="connsiteX1" fmla="*/ 9470857 w 9470857"/>
              <a:gd name="connsiteY1" fmla="*/ 36094 h 1663599"/>
              <a:gd name="connsiteX2" fmla="*/ 9470857 w 9470857"/>
              <a:gd name="connsiteY2" fmla="*/ 1663599 h 1663599"/>
              <a:gd name="connsiteX3" fmla="*/ 601579 w 9470857"/>
              <a:gd name="connsiteY3" fmla="*/ 1663599 h 1663599"/>
              <a:gd name="connsiteX4" fmla="*/ 0 w 9470857"/>
              <a:gd name="connsiteY4" fmla="*/ 0 h 1663599"/>
              <a:gd name="connsiteX0" fmla="*/ 0 w 9470857"/>
              <a:gd name="connsiteY0" fmla="*/ 0 h 1663599"/>
              <a:gd name="connsiteX1" fmla="*/ 9470857 w 9470857"/>
              <a:gd name="connsiteY1" fmla="*/ 36094 h 1663599"/>
              <a:gd name="connsiteX2" fmla="*/ 9470857 w 9470857"/>
              <a:gd name="connsiteY2" fmla="*/ 1663599 h 1663599"/>
              <a:gd name="connsiteX3" fmla="*/ 601579 w 9470857"/>
              <a:gd name="connsiteY3" fmla="*/ 1663599 h 1663599"/>
              <a:gd name="connsiteX4" fmla="*/ 370974 w 9470857"/>
              <a:gd name="connsiteY4" fmla="*/ 768236 h 1663599"/>
              <a:gd name="connsiteX5" fmla="*/ 0 w 9470857"/>
              <a:gd name="connsiteY5" fmla="*/ 0 h 1663599"/>
              <a:gd name="connsiteX0" fmla="*/ 882138 w 10352995"/>
              <a:gd name="connsiteY0" fmla="*/ 0 h 1663599"/>
              <a:gd name="connsiteX1" fmla="*/ 10352995 w 10352995"/>
              <a:gd name="connsiteY1" fmla="*/ 36094 h 1663599"/>
              <a:gd name="connsiteX2" fmla="*/ 10352995 w 10352995"/>
              <a:gd name="connsiteY2" fmla="*/ 1663599 h 1663599"/>
              <a:gd name="connsiteX3" fmla="*/ 1483717 w 10352995"/>
              <a:gd name="connsiteY3" fmla="*/ 1663599 h 1663599"/>
              <a:gd name="connsiteX4" fmla="*/ 882138 w 10352995"/>
              <a:gd name="connsiteY4" fmla="*/ 0 h 1663599"/>
              <a:gd name="connsiteX0" fmla="*/ 551484 w 10022341"/>
              <a:gd name="connsiteY0" fmla="*/ 0 h 1663599"/>
              <a:gd name="connsiteX1" fmla="*/ 10022341 w 10022341"/>
              <a:gd name="connsiteY1" fmla="*/ 36094 h 1663599"/>
              <a:gd name="connsiteX2" fmla="*/ 10022341 w 10022341"/>
              <a:gd name="connsiteY2" fmla="*/ 1663599 h 1663599"/>
              <a:gd name="connsiteX3" fmla="*/ 1153063 w 10022341"/>
              <a:gd name="connsiteY3" fmla="*/ 1663599 h 1663599"/>
              <a:gd name="connsiteX4" fmla="*/ 551484 w 10022341"/>
              <a:gd name="connsiteY4" fmla="*/ 0 h 1663599"/>
              <a:gd name="connsiteX0" fmla="*/ 0 w 9470857"/>
              <a:gd name="connsiteY0" fmla="*/ 0 h 1663599"/>
              <a:gd name="connsiteX1" fmla="*/ 9470857 w 9470857"/>
              <a:gd name="connsiteY1" fmla="*/ 36094 h 1663599"/>
              <a:gd name="connsiteX2" fmla="*/ 9470857 w 9470857"/>
              <a:gd name="connsiteY2" fmla="*/ 1663599 h 1663599"/>
              <a:gd name="connsiteX3" fmla="*/ 601579 w 9470857"/>
              <a:gd name="connsiteY3" fmla="*/ 1663599 h 1663599"/>
              <a:gd name="connsiteX4" fmla="*/ 0 w 9470857"/>
              <a:gd name="connsiteY4" fmla="*/ 0 h 1663599"/>
              <a:gd name="connsiteX0" fmla="*/ 0 w 9470857"/>
              <a:gd name="connsiteY0" fmla="*/ 0 h 1663599"/>
              <a:gd name="connsiteX1" fmla="*/ 9470857 w 9470857"/>
              <a:gd name="connsiteY1" fmla="*/ 36094 h 1663599"/>
              <a:gd name="connsiteX2" fmla="*/ 9470857 w 9470857"/>
              <a:gd name="connsiteY2" fmla="*/ 1663599 h 1663599"/>
              <a:gd name="connsiteX3" fmla="*/ 601579 w 9470857"/>
              <a:gd name="connsiteY3" fmla="*/ 1663599 h 1663599"/>
              <a:gd name="connsiteX4" fmla="*/ 0 w 9470857"/>
              <a:gd name="connsiteY4" fmla="*/ 0 h 1663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0857" h="1663599">
                <a:moveTo>
                  <a:pt x="0" y="0"/>
                </a:moveTo>
                <a:lnTo>
                  <a:pt x="9470857" y="36094"/>
                </a:lnTo>
                <a:lnTo>
                  <a:pt x="9470857" y="1663599"/>
                </a:lnTo>
                <a:lnTo>
                  <a:pt x="601579" y="1663599"/>
                </a:lnTo>
                <a:cubicBezTo>
                  <a:pt x="431574" y="936508"/>
                  <a:pt x="217851" y="521974"/>
                  <a:pt x="0" y="0"/>
                </a:cubicBezTo>
                <a:close/>
              </a:path>
            </a:pathLst>
          </a:custGeom>
          <a:gradFill flip="none" rotWithShape="1">
            <a:gsLst>
              <a:gs pos="0">
                <a:schemeClr val="bg1">
                  <a:lumMod val="85000"/>
                </a:schemeClr>
              </a:gs>
              <a:gs pos="100000">
                <a:srgbClr val="FFFFFF">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6 CuadroTexto">
            <a:extLst>
              <a:ext uri="{FF2B5EF4-FFF2-40B4-BE49-F238E27FC236}">
                <a16:creationId xmlns:a16="http://schemas.microsoft.com/office/drawing/2014/main" id="{1DD3C41A-EF9C-0289-B42F-D4F4973D9CC9}"/>
              </a:ext>
            </a:extLst>
          </p:cNvPr>
          <p:cNvSpPr txBox="1"/>
          <p:nvPr/>
        </p:nvSpPr>
        <p:spPr>
          <a:xfrm>
            <a:off x="3371329" y="2376235"/>
            <a:ext cx="8384399" cy="661689"/>
          </a:xfrm>
          <a:prstGeom prst="rect">
            <a:avLst/>
          </a:prstGeom>
          <a:noFill/>
          <a:effectLst>
            <a:glow rad="63500">
              <a:schemeClr val="bg1">
                <a:alpha val="40000"/>
              </a:schemeClr>
            </a:glow>
            <a:outerShdw blurRad="50800" dist="38100" dir="2700000" algn="tl" rotWithShape="0">
              <a:schemeClr val="bg1">
                <a:alpha val="40000"/>
              </a:schemeClr>
            </a:outerShdw>
          </a:effectLst>
        </p:spPr>
        <p:txBody>
          <a:bodyPr wrap="square" lIns="45690" tIns="22845" rIns="45690" bIns="2284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noFill/>
                </a:ln>
                <a:solidFill>
                  <a:srgbClr val="600000"/>
                </a:solidFill>
                <a:effectLst>
                  <a:outerShdw blurRad="38100" dist="38100" dir="2700000" algn="tl">
                    <a:srgbClr val="000000">
                      <a:alpha val="43137"/>
                    </a:srgbClr>
                  </a:outerShdw>
                </a:effectLst>
                <a:uLnTx/>
                <a:uFillTx/>
                <a:latin typeface="Century Gothic" panose="020B0502020202020204" pitchFamily="34" charset="0"/>
                <a:ea typeface="Open Sans" panose="020B0606030504020204" pitchFamily="34" charset="0"/>
                <a:cs typeface="Gotham Black" pitchFamily="2" charset="0"/>
              </a:rPr>
              <a:t>VERSIÓN CIUDADANA</a:t>
            </a:r>
          </a:p>
        </p:txBody>
      </p:sp>
      <p:grpSp>
        <p:nvGrpSpPr>
          <p:cNvPr id="16" name="Grupo 15">
            <a:extLst>
              <a:ext uri="{FF2B5EF4-FFF2-40B4-BE49-F238E27FC236}">
                <a16:creationId xmlns:a16="http://schemas.microsoft.com/office/drawing/2014/main" id="{300779B1-1896-7713-58C0-2FB6CC563851}"/>
              </a:ext>
            </a:extLst>
          </p:cNvPr>
          <p:cNvGrpSpPr/>
          <p:nvPr/>
        </p:nvGrpSpPr>
        <p:grpSpPr>
          <a:xfrm>
            <a:off x="11570491" y="475330"/>
            <a:ext cx="74297" cy="5897436"/>
            <a:chOff x="11570491" y="475330"/>
            <a:chExt cx="74297" cy="5897436"/>
          </a:xfrm>
        </p:grpSpPr>
        <p:sp>
          <p:nvSpPr>
            <p:cNvPr id="7" name="object 6">
              <a:extLst>
                <a:ext uri="{FF2B5EF4-FFF2-40B4-BE49-F238E27FC236}">
                  <a16:creationId xmlns:a16="http://schemas.microsoft.com/office/drawing/2014/main" id="{6454794E-EEA4-2374-B85C-0C1094729756}"/>
                </a:ext>
              </a:extLst>
            </p:cNvPr>
            <p:cNvSpPr/>
            <p:nvPr/>
          </p:nvSpPr>
          <p:spPr>
            <a:xfrm>
              <a:off x="11570493" y="4837971"/>
              <a:ext cx="74295" cy="1534795"/>
            </a:xfrm>
            <a:custGeom>
              <a:avLst/>
              <a:gdLst/>
              <a:ahLst/>
              <a:cxnLst/>
              <a:rect l="l" t="t" r="r" b="b"/>
              <a:pathLst>
                <a:path w="74295" h="1534795">
                  <a:moveTo>
                    <a:pt x="74016" y="0"/>
                  </a:moveTo>
                  <a:lnTo>
                    <a:pt x="0" y="0"/>
                  </a:lnTo>
                  <a:lnTo>
                    <a:pt x="0" y="1534453"/>
                  </a:lnTo>
                  <a:lnTo>
                    <a:pt x="74016" y="1534453"/>
                  </a:lnTo>
                  <a:lnTo>
                    <a:pt x="74016" y="0"/>
                  </a:lnTo>
                  <a:close/>
                </a:path>
              </a:pathLst>
            </a:custGeom>
            <a:solidFill>
              <a:srgbClr val="730F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600000"/>
                </a:solidFill>
                <a:effectLst/>
                <a:uLnTx/>
                <a:uFillTx/>
                <a:latin typeface="Calibri" panose="020F0502020204030204"/>
                <a:ea typeface="+mn-ea"/>
                <a:cs typeface="+mn-cs"/>
              </a:endParaRPr>
            </a:p>
          </p:txBody>
        </p:sp>
        <p:sp>
          <p:nvSpPr>
            <p:cNvPr id="9" name="object 7">
              <a:extLst>
                <a:ext uri="{FF2B5EF4-FFF2-40B4-BE49-F238E27FC236}">
                  <a16:creationId xmlns:a16="http://schemas.microsoft.com/office/drawing/2014/main" id="{BFB41BD2-D028-9DF6-708A-9CB6D068F7F0}"/>
                </a:ext>
              </a:extLst>
            </p:cNvPr>
            <p:cNvSpPr/>
            <p:nvPr/>
          </p:nvSpPr>
          <p:spPr>
            <a:xfrm>
              <a:off x="11570493" y="3951364"/>
              <a:ext cx="74295" cy="887094"/>
            </a:xfrm>
            <a:custGeom>
              <a:avLst/>
              <a:gdLst/>
              <a:ahLst/>
              <a:cxnLst/>
              <a:rect l="l" t="t" r="r" b="b"/>
              <a:pathLst>
                <a:path w="74295" h="887095">
                  <a:moveTo>
                    <a:pt x="74016" y="0"/>
                  </a:moveTo>
                  <a:lnTo>
                    <a:pt x="0" y="0"/>
                  </a:lnTo>
                  <a:lnTo>
                    <a:pt x="0" y="886628"/>
                  </a:lnTo>
                  <a:lnTo>
                    <a:pt x="74016" y="886628"/>
                  </a:lnTo>
                  <a:lnTo>
                    <a:pt x="74016" y="0"/>
                  </a:lnTo>
                  <a:close/>
                </a:path>
              </a:pathLst>
            </a:custGeom>
            <a:solidFill>
              <a:srgbClr val="B84B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600000"/>
                </a:solidFill>
                <a:effectLst/>
                <a:uLnTx/>
                <a:uFillTx/>
                <a:latin typeface="Calibri" panose="020F0502020204030204"/>
                <a:ea typeface="+mn-ea"/>
                <a:cs typeface="+mn-cs"/>
              </a:endParaRPr>
            </a:p>
          </p:txBody>
        </p:sp>
        <p:sp>
          <p:nvSpPr>
            <p:cNvPr id="10" name="object 8">
              <a:extLst>
                <a:ext uri="{FF2B5EF4-FFF2-40B4-BE49-F238E27FC236}">
                  <a16:creationId xmlns:a16="http://schemas.microsoft.com/office/drawing/2014/main" id="{EEB70B9F-505C-D5C7-8DFE-E4D558E188F9}"/>
                </a:ext>
              </a:extLst>
            </p:cNvPr>
            <p:cNvSpPr/>
            <p:nvPr/>
          </p:nvSpPr>
          <p:spPr>
            <a:xfrm>
              <a:off x="11570493" y="3064737"/>
              <a:ext cx="74295" cy="887094"/>
            </a:xfrm>
            <a:custGeom>
              <a:avLst/>
              <a:gdLst/>
              <a:ahLst/>
              <a:cxnLst/>
              <a:rect l="l" t="t" r="r" b="b"/>
              <a:pathLst>
                <a:path w="74295" h="887095">
                  <a:moveTo>
                    <a:pt x="74016" y="0"/>
                  </a:moveTo>
                  <a:lnTo>
                    <a:pt x="0" y="0"/>
                  </a:lnTo>
                  <a:lnTo>
                    <a:pt x="0" y="886626"/>
                  </a:lnTo>
                  <a:lnTo>
                    <a:pt x="74016" y="886626"/>
                  </a:lnTo>
                  <a:lnTo>
                    <a:pt x="74016" y="0"/>
                  </a:lnTo>
                  <a:close/>
                </a:path>
              </a:pathLst>
            </a:custGeom>
            <a:solidFill>
              <a:srgbClr val="E078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600000"/>
                </a:solidFill>
                <a:effectLst/>
                <a:uLnTx/>
                <a:uFillTx/>
                <a:latin typeface="Calibri" panose="020F0502020204030204"/>
                <a:ea typeface="+mn-ea"/>
                <a:cs typeface="+mn-cs"/>
              </a:endParaRPr>
            </a:p>
          </p:txBody>
        </p:sp>
        <p:sp>
          <p:nvSpPr>
            <p:cNvPr id="11" name="object 9">
              <a:extLst>
                <a:ext uri="{FF2B5EF4-FFF2-40B4-BE49-F238E27FC236}">
                  <a16:creationId xmlns:a16="http://schemas.microsoft.com/office/drawing/2014/main" id="{3F39B8D3-239F-4F08-9014-D5A95EFBB238}"/>
                </a:ext>
              </a:extLst>
            </p:cNvPr>
            <p:cNvSpPr/>
            <p:nvPr/>
          </p:nvSpPr>
          <p:spPr>
            <a:xfrm>
              <a:off x="11570491" y="2102213"/>
              <a:ext cx="74295" cy="962660"/>
            </a:xfrm>
            <a:custGeom>
              <a:avLst/>
              <a:gdLst/>
              <a:ahLst/>
              <a:cxnLst/>
              <a:rect l="l" t="t" r="r" b="b"/>
              <a:pathLst>
                <a:path w="74295" h="962660">
                  <a:moveTo>
                    <a:pt x="74015" y="0"/>
                  </a:moveTo>
                  <a:lnTo>
                    <a:pt x="0" y="0"/>
                  </a:lnTo>
                  <a:lnTo>
                    <a:pt x="0" y="481266"/>
                  </a:lnTo>
                  <a:lnTo>
                    <a:pt x="0" y="962533"/>
                  </a:lnTo>
                  <a:lnTo>
                    <a:pt x="74015" y="962533"/>
                  </a:lnTo>
                  <a:lnTo>
                    <a:pt x="74015" y="481266"/>
                  </a:lnTo>
                  <a:lnTo>
                    <a:pt x="74015" y="0"/>
                  </a:lnTo>
                  <a:close/>
                </a:path>
              </a:pathLst>
            </a:custGeom>
            <a:solidFill>
              <a:srgbClr val="F3A2A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600000"/>
                </a:solidFill>
                <a:effectLst/>
                <a:uLnTx/>
                <a:uFillTx/>
                <a:latin typeface="Calibri" panose="020F0502020204030204"/>
                <a:ea typeface="+mn-ea"/>
                <a:cs typeface="+mn-cs"/>
              </a:endParaRPr>
            </a:p>
          </p:txBody>
        </p:sp>
        <p:sp>
          <p:nvSpPr>
            <p:cNvPr id="12" name="object 10">
              <a:extLst>
                <a:ext uri="{FF2B5EF4-FFF2-40B4-BE49-F238E27FC236}">
                  <a16:creationId xmlns:a16="http://schemas.microsoft.com/office/drawing/2014/main" id="{FB5EF567-DDDD-3544-BCF6-82E533E3C2E7}"/>
                </a:ext>
              </a:extLst>
            </p:cNvPr>
            <p:cNvSpPr/>
            <p:nvPr/>
          </p:nvSpPr>
          <p:spPr>
            <a:xfrm>
              <a:off x="11570491" y="475330"/>
              <a:ext cx="74295" cy="1627505"/>
            </a:xfrm>
            <a:custGeom>
              <a:avLst/>
              <a:gdLst/>
              <a:ahLst/>
              <a:cxnLst/>
              <a:rect l="l" t="t" r="r" b="b"/>
              <a:pathLst>
                <a:path w="74295" h="1627505">
                  <a:moveTo>
                    <a:pt x="74015" y="0"/>
                  </a:moveTo>
                  <a:lnTo>
                    <a:pt x="0" y="0"/>
                  </a:lnTo>
                  <a:lnTo>
                    <a:pt x="0" y="710996"/>
                  </a:lnTo>
                  <a:lnTo>
                    <a:pt x="0" y="1145616"/>
                  </a:lnTo>
                  <a:lnTo>
                    <a:pt x="0" y="1626882"/>
                  </a:lnTo>
                  <a:lnTo>
                    <a:pt x="74015" y="1626882"/>
                  </a:lnTo>
                  <a:lnTo>
                    <a:pt x="74015" y="1145616"/>
                  </a:lnTo>
                  <a:lnTo>
                    <a:pt x="74015" y="710996"/>
                  </a:lnTo>
                  <a:lnTo>
                    <a:pt x="74015" y="0"/>
                  </a:lnTo>
                  <a:close/>
                </a:path>
              </a:pathLst>
            </a:custGeom>
            <a:solidFill>
              <a:srgbClr val="FCDA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600000"/>
                </a:solidFill>
                <a:effectLst/>
                <a:uLnTx/>
                <a:uFillTx/>
                <a:latin typeface="Calibri" panose="020F0502020204030204"/>
                <a:ea typeface="+mn-ea"/>
                <a:cs typeface="+mn-cs"/>
              </a:endParaRPr>
            </a:p>
          </p:txBody>
        </p:sp>
      </p:grpSp>
      <p:pic>
        <p:nvPicPr>
          <p:cNvPr id="20" name="Imagen 19" descr="Imagen que contiene Patrón de fondo&#10;&#10;Descripción generada automáticamente">
            <a:extLst>
              <a:ext uri="{FF2B5EF4-FFF2-40B4-BE49-F238E27FC236}">
                <a16:creationId xmlns:a16="http://schemas.microsoft.com/office/drawing/2014/main" id="{2C18A3FD-9407-3365-03D1-1AEE8F0E0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3" y="0"/>
            <a:ext cx="4006455" cy="6858000"/>
          </a:xfrm>
          <a:prstGeom prst="rect">
            <a:avLst/>
          </a:prstGeom>
        </p:spPr>
      </p:pic>
      <p:sp>
        <p:nvSpPr>
          <p:cNvPr id="4" name="6 CuadroTexto">
            <a:extLst>
              <a:ext uri="{FF2B5EF4-FFF2-40B4-BE49-F238E27FC236}">
                <a16:creationId xmlns:a16="http://schemas.microsoft.com/office/drawing/2014/main" id="{D4FE26FA-68AC-AAE3-B2EC-C6C7768C235D}"/>
              </a:ext>
            </a:extLst>
          </p:cNvPr>
          <p:cNvSpPr txBox="1"/>
          <p:nvPr/>
        </p:nvSpPr>
        <p:spPr>
          <a:xfrm>
            <a:off x="3963125" y="584152"/>
            <a:ext cx="6986890" cy="784800"/>
          </a:xfrm>
          <a:prstGeom prst="rect">
            <a:avLst/>
          </a:prstGeom>
          <a:noFill/>
          <a:effectLst>
            <a:glow rad="63500">
              <a:schemeClr val="bg1">
                <a:alpha val="40000"/>
              </a:schemeClr>
            </a:glow>
            <a:outerShdw blurRad="50800" dist="38100" dir="2700000" algn="tl" rotWithShape="0">
              <a:schemeClr val="bg1">
                <a:alpha val="40000"/>
              </a:schemeClr>
            </a:outerShdw>
          </a:effectLst>
        </p:spPr>
        <p:txBody>
          <a:bodyPr wrap="square" lIns="45690" tIns="22845" rIns="45690" bIns="2284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0">
                  <a:noFill/>
                </a:ln>
                <a:solidFill>
                  <a:srgbClr val="161616">
                    <a:lumMod val="75000"/>
                    <a:lumOff val="25000"/>
                  </a:srgbClr>
                </a:solidFill>
                <a:effectLst>
                  <a:outerShdw blurRad="38100" dist="38100" dir="2700000" algn="tl">
                    <a:srgbClr val="000000">
                      <a:alpha val="43137"/>
                    </a:srgbClr>
                  </a:outerShdw>
                </a:effectLst>
                <a:uLnTx/>
                <a:uFillTx/>
                <a:latin typeface="Century Gothic" panose="020B0502020202020204" pitchFamily="34" charset="0"/>
                <a:ea typeface="Open Sans" panose="020B0606030504020204" pitchFamily="34" charset="0"/>
                <a:cs typeface="Gotham Black" pitchFamily="2" charset="0"/>
              </a:rPr>
              <a:t>LEY</a:t>
            </a:r>
            <a:r>
              <a:rPr kumimoji="0" lang="en-US" sz="4800" b="1" i="0" u="none" strike="noStrike" kern="1200" cap="none" spc="0" normalizeH="0" noProof="0" dirty="0">
                <a:ln w="0">
                  <a:noFill/>
                </a:ln>
                <a:solidFill>
                  <a:srgbClr val="161616">
                    <a:lumMod val="75000"/>
                    <a:lumOff val="25000"/>
                  </a:srgbClr>
                </a:solidFill>
                <a:effectLst>
                  <a:outerShdw blurRad="38100" dist="38100" dir="2700000" algn="tl">
                    <a:srgbClr val="000000">
                      <a:alpha val="43137"/>
                    </a:srgbClr>
                  </a:outerShdw>
                </a:effectLst>
                <a:uLnTx/>
                <a:uFillTx/>
                <a:latin typeface="Century Gothic" panose="020B0502020202020204" pitchFamily="34" charset="0"/>
                <a:ea typeface="Open Sans" panose="020B0606030504020204" pitchFamily="34" charset="0"/>
                <a:cs typeface="Gotham Black" pitchFamily="2" charset="0"/>
              </a:rPr>
              <a:t> DE INGRESOS</a:t>
            </a:r>
            <a:endParaRPr kumimoji="0" lang="en-US" sz="4800" b="1" i="0" u="none" strike="noStrike" kern="1200" cap="none" spc="0" normalizeH="0" baseline="0" noProof="0" dirty="0">
              <a:ln w="0">
                <a:noFill/>
              </a:ln>
              <a:solidFill>
                <a:srgbClr val="161616">
                  <a:lumMod val="75000"/>
                  <a:lumOff val="25000"/>
                </a:srgbClr>
              </a:solidFill>
              <a:effectLst>
                <a:outerShdw blurRad="38100" dist="38100" dir="2700000" algn="tl">
                  <a:srgbClr val="000000">
                    <a:alpha val="43137"/>
                  </a:srgbClr>
                </a:outerShdw>
              </a:effectLst>
              <a:uLnTx/>
              <a:uFillTx/>
              <a:latin typeface="Century Gothic" panose="020B0502020202020204" pitchFamily="34" charset="0"/>
              <a:ea typeface="Open Sans" panose="020B0606030504020204" pitchFamily="34" charset="0"/>
              <a:cs typeface="Gotham Black" pitchFamily="2" charset="0"/>
            </a:endParaRPr>
          </a:p>
        </p:txBody>
      </p:sp>
      <p:sp>
        <p:nvSpPr>
          <p:cNvPr id="5" name="CuadroTexto 4">
            <a:extLst>
              <a:ext uri="{FF2B5EF4-FFF2-40B4-BE49-F238E27FC236}">
                <a16:creationId xmlns:a16="http://schemas.microsoft.com/office/drawing/2014/main" id="{7F389A63-68C0-DC39-7300-2B373BD88541}"/>
              </a:ext>
            </a:extLst>
          </p:cNvPr>
          <p:cNvSpPr txBox="1"/>
          <p:nvPr/>
        </p:nvSpPr>
        <p:spPr>
          <a:xfrm>
            <a:off x="7052733" y="5562600"/>
            <a:ext cx="1891865" cy="400110"/>
          </a:xfrm>
          <a:prstGeom prst="rect">
            <a:avLst/>
          </a:prstGeom>
          <a:noFill/>
        </p:spPr>
        <p:txBody>
          <a:bodyPr wrap="none" rtlCol="0">
            <a:spAutoFit/>
          </a:bodyPr>
          <a:lstStyle/>
          <a:p>
            <a:r>
              <a:rPr lang="es-MX" sz="2000" b="1" dirty="0">
                <a:latin typeface="Century Gothic" panose="020B0502020202020204" pitchFamily="34" charset="0"/>
              </a:rPr>
              <a:t>Ejercicio 2024</a:t>
            </a:r>
          </a:p>
        </p:txBody>
      </p:sp>
      <p:sp>
        <p:nvSpPr>
          <p:cNvPr id="6" name="CuadroTexto 5">
            <a:extLst>
              <a:ext uri="{FF2B5EF4-FFF2-40B4-BE49-F238E27FC236}">
                <a16:creationId xmlns:a16="http://schemas.microsoft.com/office/drawing/2014/main" id="{B29A72FD-20F2-587A-81BE-F2C9DF46CDFD}"/>
              </a:ext>
            </a:extLst>
          </p:cNvPr>
          <p:cNvSpPr txBox="1"/>
          <p:nvPr/>
        </p:nvSpPr>
        <p:spPr>
          <a:xfrm>
            <a:off x="10210800" y="6335666"/>
            <a:ext cx="1261884" cy="338554"/>
          </a:xfrm>
          <a:prstGeom prst="rect">
            <a:avLst/>
          </a:prstGeom>
          <a:noFill/>
        </p:spPr>
        <p:txBody>
          <a:bodyPr wrap="none" rtlCol="0">
            <a:spAutoFit/>
          </a:bodyPr>
          <a:lstStyle/>
          <a:p>
            <a:r>
              <a:rPr lang="es-MX" sz="1600" dirty="0">
                <a:latin typeface="Century Gothic" panose="020B0502020202020204" pitchFamily="34" charset="0"/>
              </a:rPr>
              <a:t>Enero 2024</a:t>
            </a:r>
          </a:p>
        </p:txBody>
      </p:sp>
      <p:pic>
        <p:nvPicPr>
          <p:cNvPr id="8" name="Imagen 7" descr="Texto&#10;&#10;Descripción generada automáticamente con confianza media">
            <a:extLst>
              <a:ext uri="{FF2B5EF4-FFF2-40B4-BE49-F238E27FC236}">
                <a16:creationId xmlns:a16="http://schemas.microsoft.com/office/drawing/2014/main" id="{D8A42424-A5F2-C77C-F997-91091F6E9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787" y="2346887"/>
            <a:ext cx="3737406" cy="865844"/>
          </a:xfrm>
          <a:prstGeom prst="rect">
            <a:avLst/>
          </a:prstGeom>
        </p:spPr>
      </p:pic>
      <p:pic>
        <p:nvPicPr>
          <p:cNvPr id="17" name="Imagen 16" descr="Una caricatura de una persona&#10;&#10;Descripción generada automáticamente con confianza media">
            <a:extLst>
              <a:ext uri="{FF2B5EF4-FFF2-40B4-BE49-F238E27FC236}">
                <a16:creationId xmlns:a16="http://schemas.microsoft.com/office/drawing/2014/main" id="{C0FB3890-7F8E-8664-569D-F75AA4A8EF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200" y="3530403"/>
            <a:ext cx="2048939" cy="2522550"/>
          </a:xfrm>
          <a:prstGeom prst="rect">
            <a:avLst/>
          </a:prstGeom>
        </p:spPr>
      </p:pic>
    </p:spTree>
    <p:extLst>
      <p:ext uri="{BB962C8B-B14F-4D97-AF65-F5344CB8AC3E}">
        <p14:creationId xmlns:p14="http://schemas.microsoft.com/office/powerpoint/2010/main" val="940992690"/>
      </p:ext>
    </p:extLst>
  </p:cSld>
  <p:clrMapOvr>
    <a:masterClrMapping/>
  </p:clrMapOvr>
  <mc:AlternateContent xmlns:mc="http://schemas.openxmlformats.org/markup-compatibility/2006" xmlns:p14="http://schemas.microsoft.com/office/powerpoint/2010/main">
    <mc:Choice Requires="p14">
      <p:transition spd="slow" p14:dur="2000" advTm="1174"/>
    </mc:Choice>
    <mc:Fallback xmlns="">
      <p:transition spd="slow" advTm="1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750"/>
                                        <p:tgtEl>
                                          <p:spTgt spid="2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250"/>
                            </p:stCondLst>
                            <p:childTnLst>
                              <p:par>
                                <p:cTn id="13" presetID="22" presetClass="entr" presetSubtype="4"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750"/>
                                        <p:tgtEl>
                                          <p:spTgt spid="30"/>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750"/>
                                        <p:tgtEl>
                                          <p:spTgt spid="1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8 CuadroTexto"/>
          <p:cNvSpPr txBox="1"/>
          <p:nvPr/>
        </p:nvSpPr>
        <p:spPr>
          <a:xfrm>
            <a:off x="2159876" y="952968"/>
            <a:ext cx="7872248" cy="5324535"/>
          </a:xfrm>
          <a:prstGeom prst="rect">
            <a:avLst/>
          </a:prstGeom>
          <a:noFill/>
          <a:effectLst>
            <a:glow rad="1600200">
              <a:schemeClr val="bg1"/>
            </a:glow>
          </a:effectLst>
        </p:spPr>
        <p:txBody>
          <a:bodyPr wrap="square" rtlCol="0">
            <a:spAutoFit/>
          </a:bodyPr>
          <a:lstStyle>
            <a:defPPr>
              <a:defRPr lang="en-US"/>
            </a:defPPr>
            <a:lvl1pPr algn="ctr">
              <a:defRPr sz="4400" b="1">
                <a:solidFill>
                  <a:srgbClr val="790F05"/>
                </a:solidFill>
                <a:effectLst>
                  <a:outerShdw blurRad="38100" dist="38100" dir="2700000" algn="tl">
                    <a:srgbClr val="000000">
                      <a:alpha val="43137"/>
                    </a:srgbClr>
                  </a:outerShdw>
                </a:effectLst>
                <a:latin typeface="Montserrat Black" panose="00000A00000000000000" pitchFamily="2" charset="0"/>
                <a:cs typeface="Gotham Medium" pitchFamily="2" charset="0"/>
              </a:defRPr>
            </a:lvl1pPr>
          </a:lstStyle>
          <a:p>
            <a:r>
              <a:rPr lang="es-ES" sz="3200" dirty="0">
                <a:latin typeface="Century Gothic" panose="020B0502020202020204" pitchFamily="34" charset="0"/>
              </a:rPr>
              <a:t>Contenido</a:t>
            </a:r>
          </a:p>
          <a:p>
            <a:endParaRPr lang="es-ES" sz="2800" dirty="0">
              <a:latin typeface="Century Gothic" panose="020B0502020202020204" pitchFamily="34" charset="0"/>
            </a:endParaRPr>
          </a:p>
          <a:p>
            <a:pPr marL="571500" indent="-571500" algn="just">
              <a:buFont typeface="Wingdings" panose="05000000000000000000" pitchFamily="2" charset="2"/>
              <a:buChar char="Ø"/>
            </a:pPr>
            <a:r>
              <a:rPr lang="es-ES" sz="2800" b="0" dirty="0">
                <a:latin typeface="Century Gothic" panose="020B0502020202020204" pitchFamily="34" charset="0"/>
              </a:rPr>
              <a:t>Introducción</a:t>
            </a:r>
          </a:p>
          <a:p>
            <a:pPr marL="571500" indent="-571500" algn="just">
              <a:buFont typeface="Wingdings" panose="05000000000000000000" pitchFamily="2" charset="2"/>
              <a:buChar char="Ø"/>
            </a:pPr>
            <a:r>
              <a:rPr lang="es-ES" sz="2800" b="0" dirty="0">
                <a:latin typeface="Century Gothic" panose="020B0502020202020204" pitchFamily="34" charset="0"/>
              </a:rPr>
              <a:t>¿Qué es la Ley de Ingresos Ciudadana?</a:t>
            </a:r>
          </a:p>
          <a:p>
            <a:pPr marL="571500" indent="-571500" algn="just">
              <a:buFont typeface="Wingdings" panose="05000000000000000000" pitchFamily="2" charset="2"/>
              <a:buChar char="Ø"/>
            </a:pPr>
            <a:r>
              <a:rPr lang="es-ES" sz="2800" b="0" dirty="0">
                <a:latin typeface="Century Gothic" panose="020B0502020202020204" pitchFamily="34" charset="0"/>
              </a:rPr>
              <a:t>¿Cómo se integra la Ley de Ingresos Ciudadana?</a:t>
            </a:r>
          </a:p>
          <a:p>
            <a:pPr marL="571500" indent="-571500" algn="just">
              <a:buFont typeface="Wingdings" panose="05000000000000000000" pitchFamily="2" charset="2"/>
              <a:buChar char="Ø"/>
            </a:pPr>
            <a:r>
              <a:rPr lang="es-ES" sz="2800" b="0" dirty="0">
                <a:latin typeface="Century Gothic" panose="020B0502020202020204" pitchFamily="34" charset="0"/>
              </a:rPr>
              <a:t>Proceso de la Elaboración de le Ley de Ingresos.</a:t>
            </a:r>
          </a:p>
          <a:p>
            <a:pPr marL="571500" indent="-571500" algn="just">
              <a:buFont typeface="Wingdings" panose="05000000000000000000" pitchFamily="2" charset="2"/>
              <a:buChar char="Ø"/>
            </a:pPr>
            <a:r>
              <a:rPr lang="es-ES" sz="2800" b="0" dirty="0">
                <a:latin typeface="Century Gothic" panose="020B0502020202020204" pitchFamily="34" charset="0"/>
              </a:rPr>
              <a:t>Importancia de la Ley de Ingresos.</a:t>
            </a:r>
          </a:p>
          <a:p>
            <a:pPr marL="571500" indent="-571500" algn="just">
              <a:buFont typeface="Wingdings" panose="05000000000000000000" pitchFamily="2" charset="2"/>
              <a:buChar char="Ø"/>
            </a:pPr>
            <a:r>
              <a:rPr lang="es-ES" sz="2800" b="0" dirty="0">
                <a:latin typeface="Century Gothic" panose="020B0502020202020204" pitchFamily="34" charset="0"/>
              </a:rPr>
              <a:t>Mecanismos de transparencia y rendición de cuentas.</a:t>
            </a:r>
          </a:p>
          <a:p>
            <a:pPr marL="571500" indent="-571500" algn="just">
              <a:buFont typeface="Wingdings" panose="05000000000000000000" pitchFamily="2" charset="2"/>
              <a:buChar char="Ø"/>
            </a:pPr>
            <a:endParaRPr lang="es-MX" sz="2800" dirty="0">
              <a:latin typeface="Century Gothic" panose="020B0502020202020204" pitchFamily="34" charset="0"/>
            </a:endParaRPr>
          </a:p>
        </p:txBody>
      </p:sp>
      <p:pic>
        <p:nvPicPr>
          <p:cNvPr id="2" name="Imagen 1" descr="Texto&#10;&#10;Descripción generada automáticamente con confianza media">
            <a:extLst>
              <a:ext uri="{FF2B5EF4-FFF2-40B4-BE49-F238E27FC236}">
                <a16:creationId xmlns:a16="http://schemas.microsoft.com/office/drawing/2014/main" id="{3A050B54-D6A6-ECE0-6455-376DBE1094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9548" y="330255"/>
            <a:ext cx="3737406" cy="865844"/>
          </a:xfrm>
          <a:prstGeom prst="rect">
            <a:avLst/>
          </a:prstGeom>
        </p:spPr>
      </p:pic>
      <p:pic>
        <p:nvPicPr>
          <p:cNvPr id="4" name="Imagen 3" descr="Una caricatura de una persona&#10;&#10;Descripción generada automáticamente con confianza media">
            <a:extLst>
              <a:ext uri="{FF2B5EF4-FFF2-40B4-BE49-F238E27FC236}">
                <a16:creationId xmlns:a16="http://schemas.microsoft.com/office/drawing/2014/main" id="{58DFFBB6-5186-2E46-0B61-2D50CBD19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2162" y="4355424"/>
            <a:ext cx="2544792" cy="2544792"/>
          </a:xfrm>
          <a:prstGeom prst="rect">
            <a:avLst/>
          </a:prstGeom>
        </p:spPr>
      </p:pic>
    </p:spTree>
    <p:extLst>
      <p:ext uri="{BB962C8B-B14F-4D97-AF65-F5344CB8AC3E}">
        <p14:creationId xmlns:p14="http://schemas.microsoft.com/office/powerpoint/2010/main" val="365469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42" presetClass="path" presetSubtype="0" accel="50000" decel="50000" fill="hold" grpId="1" nodeType="withEffect">
                                  <p:stCondLst>
                                    <p:cond delay="0"/>
                                  </p:stCondLst>
                                  <p:childTnLst>
                                    <p:animMotion origin="layout" path="M -0.37487 -0.23056 L -0.0013 0.00023 " pathEditMode="relative" rAng="0" ptsTypes="AA">
                                      <p:cBhvr>
                                        <p:cTn id="9" dur="1000" fill="hold"/>
                                        <p:tgtEl>
                                          <p:spTgt spid="21"/>
                                        </p:tgtEl>
                                        <p:attrNameLst>
                                          <p:attrName>ppt_x</p:attrName>
                                          <p:attrName>ppt_y</p:attrName>
                                        </p:attrNameLst>
                                      </p:cBhvr>
                                      <p:rCtr x="18672" y="11528"/>
                                    </p:animMotion>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8 CuadroTexto"/>
          <p:cNvSpPr txBox="1"/>
          <p:nvPr/>
        </p:nvSpPr>
        <p:spPr>
          <a:xfrm>
            <a:off x="1092201" y="1468438"/>
            <a:ext cx="10219266" cy="2554545"/>
          </a:xfrm>
          <a:prstGeom prst="rect">
            <a:avLst/>
          </a:prstGeom>
          <a:noFill/>
          <a:effectLst>
            <a:glow rad="1600200">
              <a:schemeClr val="bg1"/>
            </a:glow>
          </a:effectLst>
        </p:spPr>
        <p:txBody>
          <a:bodyPr wrap="square" rtlCol="0">
            <a:spAutoFit/>
          </a:bodyPr>
          <a:lstStyle>
            <a:defPPr>
              <a:defRPr lang="en-US"/>
            </a:defPPr>
            <a:lvl1pPr algn="ctr">
              <a:defRPr sz="4400" b="1">
                <a:solidFill>
                  <a:srgbClr val="790F05"/>
                </a:solidFill>
                <a:effectLst>
                  <a:outerShdw blurRad="38100" dist="38100" dir="2700000" algn="tl">
                    <a:srgbClr val="000000">
                      <a:alpha val="43137"/>
                    </a:srgbClr>
                  </a:outerShdw>
                </a:effectLst>
                <a:latin typeface="Montserrat Black" panose="00000A00000000000000" pitchFamily="2" charset="0"/>
                <a:cs typeface="Gotham Medium" pitchFamily="2" charset="0"/>
              </a:defRPr>
            </a:lvl1pPr>
          </a:lstStyle>
          <a:p>
            <a:pPr algn="just"/>
            <a:r>
              <a:rPr lang="es-ES" sz="2000" b="0" dirty="0">
                <a:latin typeface="Century Gothic" panose="020B0502020202020204" pitchFamily="34" charset="0"/>
              </a:rPr>
              <a:t>En el Gobierno del Estado de Zacatecas estamos comprometidos con la transparencia y rendición de cuentas, por este motivo ponemos a disposición de todos los Zacatecanos, la Ley de Ingresos Ciudadana para el 2024, que es un documento en el cual se plasma y da a conocer de dónde obtiene el Gobierno los recursos y así poder hacer frente a los compromisos que tiene con todos los Zacatecanos, este documento debe de estar acorde con el presupuesto de Egresos para así lograr un equilibrio en los Ingresos y el gasto, a esto de le conoce como equilibrio fiscal.</a:t>
            </a:r>
          </a:p>
        </p:txBody>
      </p:sp>
      <p:sp>
        <p:nvSpPr>
          <p:cNvPr id="2" name="Diagrama de flujo: conector 1">
            <a:extLst>
              <a:ext uri="{FF2B5EF4-FFF2-40B4-BE49-F238E27FC236}">
                <a16:creationId xmlns:a16="http://schemas.microsoft.com/office/drawing/2014/main" id="{71B582F9-396B-FF50-9837-ADA29DB4A37F}"/>
              </a:ext>
            </a:extLst>
          </p:cNvPr>
          <p:cNvSpPr/>
          <p:nvPr/>
        </p:nvSpPr>
        <p:spPr>
          <a:xfrm>
            <a:off x="2370667" y="4546600"/>
            <a:ext cx="1938866" cy="186266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Ingreso</a:t>
            </a:r>
          </a:p>
        </p:txBody>
      </p:sp>
      <p:sp>
        <p:nvSpPr>
          <p:cNvPr id="3" name="Diagrama de flujo: conector 2">
            <a:extLst>
              <a:ext uri="{FF2B5EF4-FFF2-40B4-BE49-F238E27FC236}">
                <a16:creationId xmlns:a16="http://schemas.microsoft.com/office/drawing/2014/main" id="{9680F7CE-6CD3-174E-30D4-64941CA9758A}"/>
              </a:ext>
            </a:extLst>
          </p:cNvPr>
          <p:cNvSpPr/>
          <p:nvPr/>
        </p:nvSpPr>
        <p:spPr>
          <a:xfrm>
            <a:off x="7132638" y="4546600"/>
            <a:ext cx="1938866" cy="186266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Egreso</a:t>
            </a:r>
          </a:p>
        </p:txBody>
      </p:sp>
      <p:sp>
        <p:nvSpPr>
          <p:cNvPr id="4" name="Es igual a 3">
            <a:extLst>
              <a:ext uri="{FF2B5EF4-FFF2-40B4-BE49-F238E27FC236}">
                <a16:creationId xmlns:a16="http://schemas.microsoft.com/office/drawing/2014/main" id="{47661DC2-7E14-E5F6-80C4-619B88E19049}"/>
              </a:ext>
            </a:extLst>
          </p:cNvPr>
          <p:cNvSpPr/>
          <p:nvPr/>
        </p:nvSpPr>
        <p:spPr>
          <a:xfrm>
            <a:off x="5477933" y="4957233"/>
            <a:ext cx="914400" cy="914400"/>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5" name="Imagen 4" descr="Texto&#10;&#10;Descripción generada automáticamente con confianza media">
            <a:extLst>
              <a:ext uri="{FF2B5EF4-FFF2-40B4-BE49-F238E27FC236}">
                <a16:creationId xmlns:a16="http://schemas.microsoft.com/office/drawing/2014/main" id="{F7906985-5D1F-C462-AEEF-8D52BCCE48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9548" y="330255"/>
            <a:ext cx="3737406" cy="865844"/>
          </a:xfrm>
          <a:prstGeom prst="rect">
            <a:avLst/>
          </a:prstGeom>
        </p:spPr>
      </p:pic>
      <p:pic>
        <p:nvPicPr>
          <p:cNvPr id="7" name="Imagen 6" descr="Una caricatura de una persona&#10;&#10;Descripción generada automáticamente con confianza media">
            <a:extLst>
              <a:ext uri="{FF2B5EF4-FFF2-40B4-BE49-F238E27FC236}">
                <a16:creationId xmlns:a16="http://schemas.microsoft.com/office/drawing/2014/main" id="{718604E0-A2D4-7FCB-BB7B-14112C8E1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775" y="3681710"/>
            <a:ext cx="1938866" cy="2727557"/>
          </a:xfrm>
          <a:prstGeom prst="rect">
            <a:avLst/>
          </a:prstGeom>
        </p:spPr>
      </p:pic>
    </p:spTree>
    <p:extLst>
      <p:ext uri="{BB962C8B-B14F-4D97-AF65-F5344CB8AC3E}">
        <p14:creationId xmlns:p14="http://schemas.microsoft.com/office/powerpoint/2010/main" val="4054713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42" presetClass="path" presetSubtype="0" accel="50000" decel="50000" fill="hold" grpId="1" nodeType="withEffect">
                                  <p:stCondLst>
                                    <p:cond delay="0"/>
                                  </p:stCondLst>
                                  <p:childTnLst>
                                    <p:animMotion origin="layout" path="M -0.37487 -0.23055 L -0.0013 0.00023 " pathEditMode="relative" rAng="0" ptsTypes="AA">
                                      <p:cBhvr>
                                        <p:cTn id="9" dur="1000" fill="hold"/>
                                        <p:tgtEl>
                                          <p:spTgt spid="21"/>
                                        </p:tgtEl>
                                        <p:attrNameLst>
                                          <p:attrName>ppt_x</p:attrName>
                                          <p:attrName>ppt_y</p:attrName>
                                        </p:attrNameLst>
                                      </p:cBhvr>
                                      <p:rCtr x="18672" y="11528"/>
                                    </p:animMotion>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cadillo: rectángulo con esquinas redondeadas 1">
            <a:extLst>
              <a:ext uri="{FF2B5EF4-FFF2-40B4-BE49-F238E27FC236}">
                <a16:creationId xmlns:a16="http://schemas.microsoft.com/office/drawing/2014/main" id="{2DBEF425-0BF8-D667-2D0B-82B7B0C6F161}"/>
              </a:ext>
            </a:extLst>
          </p:cNvPr>
          <p:cNvSpPr/>
          <p:nvPr/>
        </p:nvSpPr>
        <p:spPr>
          <a:xfrm>
            <a:off x="1253066" y="787400"/>
            <a:ext cx="6629401" cy="612648"/>
          </a:xfrm>
          <a:prstGeom prst="wedgeRoundRectCallou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latin typeface="Century Gothic" panose="020B0502020202020204" pitchFamily="34" charset="0"/>
              </a:rPr>
              <a:t>A ok, está bien, pero bueno y ¿cómo se integra este documento?</a:t>
            </a:r>
            <a:endParaRPr lang="es-MX" dirty="0">
              <a:latin typeface="Century Gothic" panose="020B0502020202020204" pitchFamily="34" charset="0"/>
            </a:endParaRPr>
          </a:p>
        </p:txBody>
      </p:sp>
      <p:sp>
        <p:nvSpPr>
          <p:cNvPr id="4" name="Rectángulo: esquinas redondeadas 3">
            <a:extLst>
              <a:ext uri="{FF2B5EF4-FFF2-40B4-BE49-F238E27FC236}">
                <a16:creationId xmlns:a16="http://schemas.microsoft.com/office/drawing/2014/main" id="{2C9D26A4-B408-1566-F07B-6486E91E0DDB}"/>
              </a:ext>
            </a:extLst>
          </p:cNvPr>
          <p:cNvSpPr/>
          <p:nvPr/>
        </p:nvSpPr>
        <p:spPr>
          <a:xfrm>
            <a:off x="5536082" y="2763168"/>
            <a:ext cx="6570133" cy="24976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MX" b="1" u="sng" dirty="0">
                <a:latin typeface="Century Gothic" panose="020B0502020202020204" pitchFamily="34" charset="0"/>
              </a:rPr>
              <a:t>Se integra por dos fuentes:</a:t>
            </a:r>
          </a:p>
          <a:p>
            <a:pPr algn="just"/>
            <a:r>
              <a:rPr lang="es-MX" b="1" dirty="0">
                <a:latin typeface="Century Gothic" panose="020B0502020202020204" pitchFamily="34" charset="0"/>
              </a:rPr>
              <a:t>La primera por Ingresos Propios</a:t>
            </a:r>
            <a:r>
              <a:rPr lang="es-MX" dirty="0">
                <a:latin typeface="Century Gothic" panose="020B0502020202020204" pitchFamily="34" charset="0"/>
              </a:rPr>
              <a:t>, que son los pagos que hacemos todos los Zacatecanos, en las recaudaciones de rentas del Estado por la cantidad de </a:t>
            </a:r>
            <a:r>
              <a:rPr lang="es-MX" b="1" dirty="0">
                <a:latin typeface="Century Gothic" panose="020B0502020202020204" pitchFamily="34" charset="0"/>
              </a:rPr>
              <a:t>$3,668,149,394 </a:t>
            </a:r>
            <a:r>
              <a:rPr lang="es-MX" dirty="0">
                <a:latin typeface="Century Gothic" panose="020B0502020202020204" pitchFamily="34" charset="0"/>
              </a:rPr>
              <a:t>millones de pesos.</a:t>
            </a:r>
          </a:p>
          <a:p>
            <a:pPr algn="just"/>
            <a:r>
              <a:rPr lang="es-MX" b="1" dirty="0">
                <a:latin typeface="Century Gothic" panose="020B0502020202020204" pitchFamily="34" charset="0"/>
              </a:rPr>
              <a:t>La segunda por Transferencias Federales </a:t>
            </a:r>
            <a:r>
              <a:rPr lang="es-MX" dirty="0">
                <a:latin typeface="Century Gothic" panose="020B0502020202020204" pitchFamily="34" charset="0"/>
              </a:rPr>
              <a:t>que asciende a </a:t>
            </a:r>
            <a:r>
              <a:rPr lang="es-MX" b="1" dirty="0">
                <a:latin typeface="Century Gothic" panose="020B0502020202020204" pitchFamily="34" charset="0"/>
              </a:rPr>
              <a:t>$35,003,649,985 </a:t>
            </a:r>
            <a:r>
              <a:rPr lang="es-MX" dirty="0">
                <a:latin typeface="Century Gothic" panose="020B0502020202020204" pitchFamily="34" charset="0"/>
              </a:rPr>
              <a:t>millones de pesos, estos por ser integrantes de un Convenio.</a:t>
            </a:r>
          </a:p>
        </p:txBody>
      </p:sp>
      <p:pic>
        <p:nvPicPr>
          <p:cNvPr id="7" name="Imagen 6" descr="Texto&#10;&#10;Descripción generada automáticamente con confianza media">
            <a:extLst>
              <a:ext uri="{FF2B5EF4-FFF2-40B4-BE49-F238E27FC236}">
                <a16:creationId xmlns:a16="http://schemas.microsoft.com/office/drawing/2014/main" id="{268219BB-476F-8B87-CECD-6E6D6803B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9548" y="330255"/>
            <a:ext cx="3737406" cy="865844"/>
          </a:xfrm>
          <a:prstGeom prst="rect">
            <a:avLst/>
          </a:prstGeom>
        </p:spPr>
      </p:pic>
      <p:pic>
        <p:nvPicPr>
          <p:cNvPr id="5" name="Imagen 4" descr="Icono&#10;&#10;Descripción generada automáticamente">
            <a:extLst>
              <a:ext uri="{FF2B5EF4-FFF2-40B4-BE49-F238E27FC236}">
                <a16:creationId xmlns:a16="http://schemas.microsoft.com/office/drawing/2014/main" id="{1FF048ED-D7D2-12F8-F476-C5DD3E241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07" y="1594608"/>
            <a:ext cx="4313208" cy="3502325"/>
          </a:xfrm>
          <a:prstGeom prst="rect">
            <a:avLst/>
          </a:prstGeom>
        </p:spPr>
      </p:pic>
    </p:spTree>
    <p:extLst>
      <p:ext uri="{BB962C8B-B14F-4D97-AF65-F5344CB8AC3E}">
        <p14:creationId xmlns:p14="http://schemas.microsoft.com/office/powerpoint/2010/main" val="2951184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68 CuadroTexto"/>
          <p:cNvSpPr txBox="1"/>
          <p:nvPr/>
        </p:nvSpPr>
        <p:spPr>
          <a:xfrm>
            <a:off x="810084" y="1508177"/>
            <a:ext cx="9752724" cy="1323439"/>
          </a:xfrm>
          <a:prstGeom prst="rect">
            <a:avLst/>
          </a:prstGeom>
          <a:noFill/>
          <a:effectLst>
            <a:glow rad="1600200">
              <a:schemeClr val="bg1"/>
            </a:glow>
          </a:effectLst>
        </p:spPr>
        <p:txBody>
          <a:bodyPr wrap="square" rtlCol="0">
            <a:spAutoFit/>
          </a:bodyPr>
          <a:lstStyle>
            <a:defPPr>
              <a:defRPr lang="en-US"/>
            </a:defPPr>
            <a:lvl1pPr algn="ctr">
              <a:defRPr sz="4400" b="1">
                <a:solidFill>
                  <a:srgbClr val="790F05"/>
                </a:solidFill>
                <a:effectLst>
                  <a:outerShdw blurRad="38100" dist="38100" dir="2700000" algn="tl">
                    <a:srgbClr val="000000">
                      <a:alpha val="43137"/>
                    </a:srgbClr>
                  </a:outerShdw>
                </a:effectLst>
                <a:latin typeface="Montserrat Black" panose="00000A00000000000000" pitchFamily="2" charset="0"/>
                <a:cs typeface="Gotham Medium" pitchFamily="2" charset="0"/>
              </a:defRPr>
            </a:lvl1pPr>
          </a:lstStyle>
          <a:p>
            <a:pPr algn="just"/>
            <a:r>
              <a:rPr lang="es-ES" sz="2400" b="0" dirty="0">
                <a:latin typeface="Century Gothic" panose="020B0502020202020204" pitchFamily="34" charset="0"/>
              </a:rPr>
              <a:t>La Integración de los Ingresos está como la siguiente tabla:</a:t>
            </a:r>
          </a:p>
          <a:p>
            <a:endParaRPr lang="es-ES" sz="2800" dirty="0">
              <a:latin typeface="Century Gothic" panose="020B0502020202020204" pitchFamily="34" charset="0"/>
            </a:endParaRPr>
          </a:p>
          <a:p>
            <a:pPr algn="just"/>
            <a:endParaRPr lang="es-MX" sz="2800" dirty="0">
              <a:latin typeface="Century Gothic" panose="020B0502020202020204" pitchFamily="34" charset="0"/>
            </a:endParaRPr>
          </a:p>
        </p:txBody>
      </p:sp>
      <p:pic>
        <p:nvPicPr>
          <p:cNvPr id="3" name="Imagen 2">
            <a:extLst>
              <a:ext uri="{FF2B5EF4-FFF2-40B4-BE49-F238E27FC236}">
                <a16:creationId xmlns:a16="http://schemas.microsoft.com/office/drawing/2014/main" id="{E720C3A7-4AB4-ECEF-6DD3-87D37A3B9C5B}"/>
              </a:ext>
            </a:extLst>
          </p:cNvPr>
          <p:cNvPicPr>
            <a:picLocks noChangeAspect="1"/>
          </p:cNvPicPr>
          <p:nvPr/>
        </p:nvPicPr>
        <p:blipFill>
          <a:blip r:embed="rId2"/>
          <a:stretch>
            <a:fillRect/>
          </a:stretch>
        </p:blipFill>
        <p:spPr>
          <a:xfrm>
            <a:off x="6283518" y="2397073"/>
            <a:ext cx="3876675" cy="2952750"/>
          </a:xfrm>
          <a:prstGeom prst="rect">
            <a:avLst/>
          </a:prstGeom>
        </p:spPr>
      </p:pic>
      <p:pic>
        <p:nvPicPr>
          <p:cNvPr id="4" name="Imagen 3" descr="Texto&#10;&#10;Descripción generada automáticamente con confianza media">
            <a:extLst>
              <a:ext uri="{FF2B5EF4-FFF2-40B4-BE49-F238E27FC236}">
                <a16:creationId xmlns:a16="http://schemas.microsoft.com/office/drawing/2014/main" id="{5F688697-F52D-4E23-D3ED-DA7D841719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548" y="330255"/>
            <a:ext cx="3737406" cy="865844"/>
          </a:xfrm>
          <a:prstGeom prst="rect">
            <a:avLst/>
          </a:prstGeom>
        </p:spPr>
      </p:pic>
      <p:pic>
        <p:nvPicPr>
          <p:cNvPr id="5" name="Imagen 4" descr="Dibujo animado de un personaje con la boca abierta&#10;&#10;Descripción generada automáticamente con confianza baja">
            <a:extLst>
              <a:ext uri="{FF2B5EF4-FFF2-40B4-BE49-F238E27FC236}">
                <a16:creationId xmlns:a16="http://schemas.microsoft.com/office/drawing/2014/main" id="{3183AD11-FB0A-3B78-6820-2C3B0AA9A1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710" y="2029358"/>
            <a:ext cx="2536198" cy="3593247"/>
          </a:xfrm>
          <a:prstGeom prst="rect">
            <a:avLst/>
          </a:prstGeom>
        </p:spPr>
      </p:pic>
    </p:spTree>
    <p:extLst>
      <p:ext uri="{BB962C8B-B14F-4D97-AF65-F5344CB8AC3E}">
        <p14:creationId xmlns:p14="http://schemas.microsoft.com/office/powerpoint/2010/main" val="1374088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42" presetClass="path" presetSubtype="0" accel="50000" decel="50000" fill="hold" grpId="1" nodeType="withEffect">
                                  <p:stCondLst>
                                    <p:cond delay="0"/>
                                  </p:stCondLst>
                                  <p:childTnLst>
                                    <p:animMotion origin="layout" path="M -0.37487 -0.23056 L -0.00131 0.00023 " pathEditMode="relative" rAng="0" ptsTypes="AA">
                                      <p:cBhvr>
                                        <p:cTn id="9" dur="1000" fill="hold"/>
                                        <p:tgtEl>
                                          <p:spTgt spid="21"/>
                                        </p:tgtEl>
                                        <p:attrNameLst>
                                          <p:attrName>ppt_x</p:attrName>
                                          <p:attrName>ppt_y</p:attrName>
                                        </p:attrNameLst>
                                      </p:cBhvr>
                                      <p:rCtr x="18672" y="11528"/>
                                    </p:animMotion>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9DB957-1419-1602-1E80-D5EF064B6EC1}"/>
              </a:ext>
            </a:extLst>
          </p:cNvPr>
          <p:cNvSpPr txBox="1"/>
          <p:nvPr/>
        </p:nvSpPr>
        <p:spPr>
          <a:xfrm>
            <a:off x="344170" y="476005"/>
            <a:ext cx="7792518" cy="461665"/>
          </a:xfrm>
          <a:prstGeom prst="rect">
            <a:avLst/>
          </a:prstGeom>
          <a:noFill/>
        </p:spPr>
        <p:txBody>
          <a:bodyPr wrap="none" rtlCol="0">
            <a:spAutoFit/>
          </a:bodyPr>
          <a:lstStyle/>
          <a:p>
            <a:r>
              <a:rPr lang="es-ES" sz="2400" b="1" dirty="0">
                <a:latin typeface="Century Gothic" panose="020B0502020202020204" pitchFamily="34" charset="0"/>
              </a:rPr>
              <a:t>Proceso de elaboración de la Ley de Ingresos 2023</a:t>
            </a:r>
            <a:endParaRPr lang="es-MX" sz="2400" b="1" dirty="0">
              <a:latin typeface="Century Gothic" panose="020B0502020202020204" pitchFamily="34" charset="0"/>
            </a:endParaRPr>
          </a:p>
        </p:txBody>
      </p:sp>
      <p:sp>
        <p:nvSpPr>
          <p:cNvPr id="5" name="CuadroTexto 4">
            <a:extLst>
              <a:ext uri="{FF2B5EF4-FFF2-40B4-BE49-F238E27FC236}">
                <a16:creationId xmlns:a16="http://schemas.microsoft.com/office/drawing/2014/main" id="{87D854E7-948A-0A2C-2017-3B4A9E132D14}"/>
              </a:ext>
            </a:extLst>
          </p:cNvPr>
          <p:cNvSpPr txBox="1"/>
          <p:nvPr/>
        </p:nvSpPr>
        <p:spPr>
          <a:xfrm>
            <a:off x="530677" y="1237529"/>
            <a:ext cx="3626456" cy="1569660"/>
          </a:xfrm>
          <a:prstGeom prst="rect">
            <a:avLst/>
          </a:prstGeom>
          <a:noFill/>
        </p:spPr>
        <p:txBody>
          <a:bodyPr wrap="square" rtlCol="0">
            <a:spAutoFit/>
          </a:bodyPr>
          <a:lstStyle/>
          <a:p>
            <a:pPr algn="just"/>
            <a:r>
              <a:rPr lang="es-ES" sz="1600" dirty="0">
                <a:latin typeface="Century Gothic" panose="020B0502020202020204" pitchFamily="34" charset="0"/>
              </a:rPr>
              <a:t>EL 30 DE DICIEMBRE DE 2023, SE PUBLICÓ EN EL PERIÓDICO OFICIAL DEL ESTADO LA LEY DE INGRESOS PARA EL EJERCICIO FISCAL 2024</a:t>
            </a:r>
          </a:p>
          <a:p>
            <a:pPr algn="just"/>
            <a:endParaRPr lang="es-ES" sz="1600" dirty="0"/>
          </a:p>
          <a:p>
            <a:pPr algn="just"/>
            <a:endParaRPr lang="es-MX" sz="1600" dirty="0"/>
          </a:p>
        </p:txBody>
      </p:sp>
      <p:pic>
        <p:nvPicPr>
          <p:cNvPr id="7" name="Imagen 6">
            <a:extLst>
              <a:ext uri="{FF2B5EF4-FFF2-40B4-BE49-F238E27FC236}">
                <a16:creationId xmlns:a16="http://schemas.microsoft.com/office/drawing/2014/main" id="{FB25134A-3EE0-A9FD-2010-3529AB7D8DDF}"/>
              </a:ext>
            </a:extLst>
          </p:cNvPr>
          <p:cNvPicPr>
            <a:picLocks noChangeAspect="1"/>
          </p:cNvPicPr>
          <p:nvPr/>
        </p:nvPicPr>
        <p:blipFill>
          <a:blip r:embed="rId2"/>
          <a:stretch>
            <a:fillRect/>
          </a:stretch>
        </p:blipFill>
        <p:spPr>
          <a:xfrm>
            <a:off x="530676" y="2597388"/>
            <a:ext cx="2711287" cy="3625612"/>
          </a:xfrm>
          <a:prstGeom prst="rect">
            <a:avLst/>
          </a:prstGeom>
        </p:spPr>
      </p:pic>
      <p:sp>
        <p:nvSpPr>
          <p:cNvPr id="2105" name="CuadroTexto 2104">
            <a:extLst>
              <a:ext uri="{FF2B5EF4-FFF2-40B4-BE49-F238E27FC236}">
                <a16:creationId xmlns:a16="http://schemas.microsoft.com/office/drawing/2014/main" id="{138B4626-5301-57A2-1144-FDB3C964965B}"/>
              </a:ext>
            </a:extLst>
          </p:cNvPr>
          <p:cNvSpPr txBox="1"/>
          <p:nvPr/>
        </p:nvSpPr>
        <p:spPr>
          <a:xfrm>
            <a:off x="4834913" y="1514683"/>
            <a:ext cx="6603554" cy="584775"/>
          </a:xfrm>
          <a:prstGeom prst="rect">
            <a:avLst/>
          </a:prstGeom>
          <a:noFill/>
        </p:spPr>
        <p:txBody>
          <a:bodyPr wrap="square">
            <a:spAutoFit/>
          </a:bodyPr>
          <a:lstStyle/>
          <a:p>
            <a:pPr algn="just"/>
            <a:r>
              <a:rPr lang="es-ES" sz="1600" dirty="0">
                <a:latin typeface="Century Gothic" panose="020B0502020202020204" pitchFamily="34" charset="0"/>
              </a:rPr>
              <a:t>Se solicita a todas las Dependencias e instancias del Estado para que presenten sus proyectos y necesidades.</a:t>
            </a:r>
            <a:endParaRPr lang="es-MX" sz="1600" dirty="0">
              <a:latin typeface="Century Gothic" panose="020B0502020202020204" pitchFamily="34" charset="0"/>
            </a:endParaRPr>
          </a:p>
        </p:txBody>
      </p:sp>
      <p:sp>
        <p:nvSpPr>
          <p:cNvPr id="2106" name="CuadroTexto 2105">
            <a:extLst>
              <a:ext uri="{FF2B5EF4-FFF2-40B4-BE49-F238E27FC236}">
                <a16:creationId xmlns:a16="http://schemas.microsoft.com/office/drawing/2014/main" id="{7B875104-4554-09D4-F208-358B4C87C8B9}"/>
              </a:ext>
            </a:extLst>
          </p:cNvPr>
          <p:cNvSpPr txBox="1"/>
          <p:nvPr/>
        </p:nvSpPr>
        <p:spPr>
          <a:xfrm>
            <a:off x="4834913" y="2314747"/>
            <a:ext cx="6679754" cy="830997"/>
          </a:xfrm>
          <a:prstGeom prst="rect">
            <a:avLst/>
          </a:prstGeom>
          <a:noFill/>
        </p:spPr>
        <p:txBody>
          <a:bodyPr wrap="square" rtlCol="0">
            <a:spAutoFit/>
          </a:bodyPr>
          <a:lstStyle/>
          <a:p>
            <a:pPr algn="just"/>
            <a:r>
              <a:rPr lang="es-ES" sz="1600" dirty="0">
                <a:latin typeface="Century Gothic" panose="020B0502020202020204" pitchFamily="34" charset="0"/>
              </a:rPr>
              <a:t>El Ejecutivo del Estado a través de la Secretaría de Finanzas, diseña la iniciativa de Ley de Ingresos, conforme a las facultades establecidas en la Ley de Hacienda del Estado.</a:t>
            </a:r>
            <a:endParaRPr lang="es-MX" sz="1600" dirty="0">
              <a:latin typeface="Century Gothic" panose="020B0502020202020204" pitchFamily="34" charset="0"/>
            </a:endParaRPr>
          </a:p>
        </p:txBody>
      </p:sp>
      <p:sp>
        <p:nvSpPr>
          <p:cNvPr id="2107" name="CuadroTexto 2106">
            <a:extLst>
              <a:ext uri="{FF2B5EF4-FFF2-40B4-BE49-F238E27FC236}">
                <a16:creationId xmlns:a16="http://schemas.microsoft.com/office/drawing/2014/main" id="{E1F022DA-2BFE-41E5-8C5F-37CA20A917DD}"/>
              </a:ext>
            </a:extLst>
          </p:cNvPr>
          <p:cNvSpPr txBox="1"/>
          <p:nvPr/>
        </p:nvSpPr>
        <p:spPr>
          <a:xfrm>
            <a:off x="4834913" y="3407278"/>
            <a:ext cx="6603554" cy="830997"/>
          </a:xfrm>
          <a:prstGeom prst="rect">
            <a:avLst/>
          </a:prstGeom>
          <a:noFill/>
        </p:spPr>
        <p:txBody>
          <a:bodyPr wrap="square" rtlCol="0">
            <a:spAutoFit/>
          </a:bodyPr>
          <a:lstStyle/>
          <a:p>
            <a:pPr algn="just"/>
            <a:r>
              <a:rPr lang="es-ES" sz="1600" dirty="0">
                <a:latin typeface="Century Gothic" panose="020B0502020202020204" pitchFamily="34" charset="0"/>
              </a:rPr>
              <a:t>El Ejecutivo del Estado a través de la Secretaría de Finanzas, envía la Legislatura del Estado la Iniciativa para su revisión, análisis y aprobación.</a:t>
            </a:r>
            <a:endParaRPr lang="es-MX" sz="1600" dirty="0">
              <a:latin typeface="Century Gothic" panose="020B0502020202020204" pitchFamily="34" charset="0"/>
            </a:endParaRPr>
          </a:p>
        </p:txBody>
      </p:sp>
      <p:sp>
        <p:nvSpPr>
          <p:cNvPr id="2108" name="CuadroTexto 2107">
            <a:extLst>
              <a:ext uri="{FF2B5EF4-FFF2-40B4-BE49-F238E27FC236}">
                <a16:creationId xmlns:a16="http://schemas.microsoft.com/office/drawing/2014/main" id="{C56C0DCB-154F-CB77-C525-3E57F86C3387}"/>
              </a:ext>
            </a:extLst>
          </p:cNvPr>
          <p:cNvSpPr txBox="1"/>
          <p:nvPr/>
        </p:nvSpPr>
        <p:spPr>
          <a:xfrm>
            <a:off x="4834912" y="4410194"/>
            <a:ext cx="6603553" cy="830997"/>
          </a:xfrm>
          <a:prstGeom prst="rect">
            <a:avLst/>
          </a:prstGeom>
          <a:noFill/>
        </p:spPr>
        <p:txBody>
          <a:bodyPr wrap="square" rtlCol="0">
            <a:spAutoFit/>
          </a:bodyPr>
          <a:lstStyle/>
          <a:p>
            <a:pPr algn="just"/>
            <a:r>
              <a:rPr lang="es-ES" sz="1600" dirty="0">
                <a:latin typeface="Century Gothic" panose="020B0502020202020204" pitchFamily="34" charset="0"/>
              </a:rPr>
              <a:t>La Legislatura del Estado, analiza, revisa y discute la propuesta elaborada por el Ejecutivo y propone modificaciones sustentando todas las propuestas.</a:t>
            </a:r>
            <a:endParaRPr lang="es-MX" sz="1600" dirty="0">
              <a:latin typeface="Century Gothic" panose="020B0502020202020204" pitchFamily="34" charset="0"/>
            </a:endParaRPr>
          </a:p>
        </p:txBody>
      </p:sp>
      <p:pic>
        <p:nvPicPr>
          <p:cNvPr id="2" name="Imagen 1" descr="Texto&#10;&#10;Descripción generada automáticamente con confianza media">
            <a:extLst>
              <a:ext uri="{FF2B5EF4-FFF2-40B4-BE49-F238E27FC236}">
                <a16:creationId xmlns:a16="http://schemas.microsoft.com/office/drawing/2014/main" id="{E220AE92-0E0D-FE59-6F5A-1EEB70629B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548" y="330255"/>
            <a:ext cx="3737406" cy="865844"/>
          </a:xfrm>
          <a:prstGeom prst="rect">
            <a:avLst/>
          </a:prstGeom>
        </p:spPr>
      </p:pic>
    </p:spTree>
    <p:extLst>
      <p:ext uri="{BB962C8B-B14F-4D97-AF65-F5344CB8AC3E}">
        <p14:creationId xmlns:p14="http://schemas.microsoft.com/office/powerpoint/2010/main" val="1918379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9DB957-1419-1602-1E80-D5EF064B6EC1}"/>
              </a:ext>
            </a:extLst>
          </p:cNvPr>
          <p:cNvSpPr txBox="1"/>
          <p:nvPr/>
        </p:nvSpPr>
        <p:spPr>
          <a:xfrm>
            <a:off x="872067" y="635000"/>
            <a:ext cx="4386394" cy="461665"/>
          </a:xfrm>
          <a:prstGeom prst="rect">
            <a:avLst/>
          </a:prstGeom>
          <a:noFill/>
        </p:spPr>
        <p:txBody>
          <a:bodyPr wrap="none" rtlCol="0">
            <a:spAutoFit/>
          </a:bodyPr>
          <a:lstStyle/>
          <a:p>
            <a:r>
              <a:rPr lang="es-ES" sz="2400" b="1" dirty="0"/>
              <a:t>Importancia de la ley de Ingresos</a:t>
            </a:r>
            <a:endParaRPr lang="es-MX" sz="2400" b="1" dirty="0">
              <a:latin typeface="Century Gothic" panose="020B0502020202020204" pitchFamily="34" charset="0"/>
            </a:endParaRPr>
          </a:p>
        </p:txBody>
      </p:sp>
      <p:sp>
        <p:nvSpPr>
          <p:cNvPr id="2105" name="CuadroTexto 2104">
            <a:extLst>
              <a:ext uri="{FF2B5EF4-FFF2-40B4-BE49-F238E27FC236}">
                <a16:creationId xmlns:a16="http://schemas.microsoft.com/office/drawing/2014/main" id="{138B4626-5301-57A2-1144-FDB3C964965B}"/>
              </a:ext>
            </a:extLst>
          </p:cNvPr>
          <p:cNvSpPr txBox="1"/>
          <p:nvPr/>
        </p:nvSpPr>
        <p:spPr>
          <a:xfrm>
            <a:off x="1151467" y="1700950"/>
            <a:ext cx="10100733" cy="830997"/>
          </a:xfrm>
          <a:prstGeom prst="rect">
            <a:avLst/>
          </a:prstGeom>
          <a:noFill/>
        </p:spPr>
        <p:txBody>
          <a:bodyPr wrap="square">
            <a:spAutoFit/>
          </a:bodyPr>
          <a:lstStyle/>
          <a:p>
            <a:pPr algn="just"/>
            <a:r>
              <a:rPr lang="es-ES" sz="1600" dirty="0">
                <a:latin typeface="Century Gothic" panose="020B0502020202020204" pitchFamily="34" charset="0"/>
              </a:rPr>
              <a:t>Es fundamental que todos los ciudadanos contribuyan al gasto público, ya que de ahí depende que se desarrollen en su totalidad los programas que se tienen contemplados para beneficio de la ciudadanía, los principales rubros en los que se gasta son los siguientes:</a:t>
            </a:r>
            <a:endParaRPr lang="es-MX" sz="1600" dirty="0">
              <a:latin typeface="Century Gothic" panose="020B0502020202020204" pitchFamily="34" charset="0"/>
            </a:endParaRPr>
          </a:p>
        </p:txBody>
      </p:sp>
      <p:pic>
        <p:nvPicPr>
          <p:cNvPr id="2" name="Imagen 1" descr="Texto&#10;&#10;Descripción generada automáticamente con confianza media">
            <a:extLst>
              <a:ext uri="{FF2B5EF4-FFF2-40B4-BE49-F238E27FC236}">
                <a16:creationId xmlns:a16="http://schemas.microsoft.com/office/drawing/2014/main" id="{E220AE92-0E0D-FE59-6F5A-1EEB70629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9548" y="330255"/>
            <a:ext cx="3737406" cy="865844"/>
          </a:xfrm>
          <a:prstGeom prst="rect">
            <a:avLst/>
          </a:prstGeom>
        </p:spPr>
      </p:pic>
      <p:sp>
        <p:nvSpPr>
          <p:cNvPr id="4" name="Diagrama de flujo: conector 3">
            <a:extLst>
              <a:ext uri="{FF2B5EF4-FFF2-40B4-BE49-F238E27FC236}">
                <a16:creationId xmlns:a16="http://schemas.microsoft.com/office/drawing/2014/main" id="{4985C7EE-32A8-D708-F139-B763B5A59F8E}"/>
              </a:ext>
            </a:extLst>
          </p:cNvPr>
          <p:cNvSpPr/>
          <p:nvPr/>
        </p:nvSpPr>
        <p:spPr>
          <a:xfrm>
            <a:off x="5071534" y="4775201"/>
            <a:ext cx="1659466" cy="13716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dirty="0">
                <a:latin typeface="Century Gothic" panose="020B0502020202020204" pitchFamily="34" charset="0"/>
              </a:rPr>
              <a:t>Ingresos recaudados con la Ley de Ingreso</a:t>
            </a:r>
          </a:p>
        </p:txBody>
      </p:sp>
      <p:sp>
        <p:nvSpPr>
          <p:cNvPr id="6" name="CuadroTexto 5">
            <a:extLst>
              <a:ext uri="{FF2B5EF4-FFF2-40B4-BE49-F238E27FC236}">
                <a16:creationId xmlns:a16="http://schemas.microsoft.com/office/drawing/2014/main" id="{1902E38C-02B1-DC3F-5159-9F667F5A30D9}"/>
              </a:ext>
            </a:extLst>
          </p:cNvPr>
          <p:cNvSpPr txBox="1"/>
          <p:nvPr/>
        </p:nvSpPr>
        <p:spPr>
          <a:xfrm>
            <a:off x="5200594" y="3539067"/>
            <a:ext cx="1401346" cy="369332"/>
          </a:xfrm>
          <a:prstGeom prst="rect">
            <a:avLst/>
          </a:prstGeom>
          <a:noFill/>
        </p:spPr>
        <p:txBody>
          <a:bodyPr wrap="none" rtlCol="0">
            <a:spAutoFit/>
          </a:bodyPr>
          <a:lstStyle/>
          <a:p>
            <a:r>
              <a:rPr lang="es-MX" dirty="0">
                <a:latin typeface="Century Gothic" panose="020B0502020202020204" pitchFamily="34" charset="0"/>
              </a:rPr>
              <a:t>Educación</a:t>
            </a:r>
          </a:p>
        </p:txBody>
      </p:sp>
      <p:sp>
        <p:nvSpPr>
          <p:cNvPr id="8" name="CuadroTexto 7">
            <a:extLst>
              <a:ext uri="{FF2B5EF4-FFF2-40B4-BE49-F238E27FC236}">
                <a16:creationId xmlns:a16="http://schemas.microsoft.com/office/drawing/2014/main" id="{9A307BBC-C8E8-0C4B-0EFD-F4A5FB1A904D}"/>
              </a:ext>
            </a:extLst>
          </p:cNvPr>
          <p:cNvSpPr txBox="1"/>
          <p:nvPr/>
        </p:nvSpPr>
        <p:spPr>
          <a:xfrm>
            <a:off x="2556933" y="4377267"/>
            <a:ext cx="1426994" cy="646331"/>
          </a:xfrm>
          <a:prstGeom prst="rect">
            <a:avLst/>
          </a:prstGeom>
          <a:noFill/>
        </p:spPr>
        <p:txBody>
          <a:bodyPr wrap="none" rtlCol="0">
            <a:spAutoFit/>
          </a:bodyPr>
          <a:lstStyle/>
          <a:p>
            <a:pPr algn="ctr"/>
            <a:r>
              <a:rPr lang="es-MX" dirty="0">
                <a:latin typeface="Century Gothic" panose="020B0502020202020204" pitchFamily="34" charset="0"/>
              </a:rPr>
              <a:t>Apoyo a la</a:t>
            </a:r>
          </a:p>
          <a:p>
            <a:pPr algn="ctr"/>
            <a:r>
              <a:rPr lang="es-MX" dirty="0">
                <a:latin typeface="Century Gothic" panose="020B0502020202020204" pitchFamily="34" charset="0"/>
              </a:rPr>
              <a:t>Agricultura</a:t>
            </a:r>
          </a:p>
        </p:txBody>
      </p:sp>
      <p:sp>
        <p:nvSpPr>
          <p:cNvPr id="9" name="CuadroTexto 8">
            <a:extLst>
              <a:ext uri="{FF2B5EF4-FFF2-40B4-BE49-F238E27FC236}">
                <a16:creationId xmlns:a16="http://schemas.microsoft.com/office/drawing/2014/main" id="{230B3DC4-070D-A41F-9601-A5C2ECA813DE}"/>
              </a:ext>
            </a:extLst>
          </p:cNvPr>
          <p:cNvSpPr txBox="1"/>
          <p:nvPr/>
        </p:nvSpPr>
        <p:spPr>
          <a:xfrm>
            <a:off x="2556933" y="5777469"/>
            <a:ext cx="1337226" cy="369332"/>
          </a:xfrm>
          <a:prstGeom prst="rect">
            <a:avLst/>
          </a:prstGeom>
          <a:noFill/>
        </p:spPr>
        <p:txBody>
          <a:bodyPr wrap="none" rtlCol="0">
            <a:spAutoFit/>
          </a:bodyPr>
          <a:lstStyle/>
          <a:p>
            <a:pPr algn="ctr"/>
            <a:r>
              <a:rPr lang="es-MX" dirty="0">
                <a:latin typeface="Century Gothic" panose="020B0502020202020204" pitchFamily="34" charset="0"/>
              </a:rPr>
              <a:t>Seguridad</a:t>
            </a:r>
          </a:p>
        </p:txBody>
      </p:sp>
      <p:sp>
        <p:nvSpPr>
          <p:cNvPr id="10" name="CuadroTexto 9">
            <a:extLst>
              <a:ext uri="{FF2B5EF4-FFF2-40B4-BE49-F238E27FC236}">
                <a16:creationId xmlns:a16="http://schemas.microsoft.com/office/drawing/2014/main" id="{36122CC2-DFDF-0656-5C94-99B3FF0CD56A}"/>
              </a:ext>
            </a:extLst>
          </p:cNvPr>
          <p:cNvSpPr txBox="1"/>
          <p:nvPr/>
        </p:nvSpPr>
        <p:spPr>
          <a:xfrm>
            <a:off x="8028537" y="4377267"/>
            <a:ext cx="1784330" cy="646331"/>
          </a:xfrm>
          <a:prstGeom prst="rect">
            <a:avLst/>
          </a:prstGeom>
          <a:noFill/>
        </p:spPr>
        <p:txBody>
          <a:bodyPr wrap="square" rtlCol="0">
            <a:spAutoFit/>
          </a:bodyPr>
          <a:lstStyle/>
          <a:p>
            <a:pPr algn="ctr"/>
            <a:r>
              <a:rPr lang="es-MX" dirty="0">
                <a:latin typeface="Century Gothic" panose="020B0502020202020204" pitchFamily="34" charset="0"/>
              </a:rPr>
              <a:t>Construcción de Carreteras</a:t>
            </a:r>
          </a:p>
        </p:txBody>
      </p:sp>
      <p:sp>
        <p:nvSpPr>
          <p:cNvPr id="11" name="CuadroTexto 10">
            <a:extLst>
              <a:ext uri="{FF2B5EF4-FFF2-40B4-BE49-F238E27FC236}">
                <a16:creationId xmlns:a16="http://schemas.microsoft.com/office/drawing/2014/main" id="{7A18F551-193D-CFAC-6647-F8151FD60A96}"/>
              </a:ext>
            </a:extLst>
          </p:cNvPr>
          <p:cNvSpPr txBox="1"/>
          <p:nvPr/>
        </p:nvSpPr>
        <p:spPr>
          <a:xfrm>
            <a:off x="7984246" y="5634971"/>
            <a:ext cx="1872912" cy="923330"/>
          </a:xfrm>
          <a:prstGeom prst="rect">
            <a:avLst/>
          </a:prstGeom>
          <a:noFill/>
        </p:spPr>
        <p:txBody>
          <a:bodyPr wrap="square" rtlCol="0">
            <a:spAutoFit/>
          </a:bodyPr>
          <a:lstStyle/>
          <a:p>
            <a:pPr algn="ctr"/>
            <a:r>
              <a:rPr lang="es-MX" dirty="0">
                <a:latin typeface="Century Gothic" panose="020B0502020202020204" pitchFamily="34" charset="0"/>
              </a:rPr>
              <a:t>Construcción de </a:t>
            </a:r>
          </a:p>
          <a:p>
            <a:pPr algn="ctr"/>
            <a:r>
              <a:rPr lang="es-MX" dirty="0">
                <a:latin typeface="Century Gothic" panose="020B0502020202020204" pitchFamily="34" charset="0"/>
              </a:rPr>
              <a:t>Hospitales</a:t>
            </a:r>
          </a:p>
        </p:txBody>
      </p:sp>
      <p:cxnSp>
        <p:nvCxnSpPr>
          <p:cNvPr id="12" name="Conector recto de flecha 11">
            <a:extLst>
              <a:ext uri="{FF2B5EF4-FFF2-40B4-BE49-F238E27FC236}">
                <a16:creationId xmlns:a16="http://schemas.microsoft.com/office/drawing/2014/main" id="{C91A4104-3FA8-783A-3C9F-F456DFE1EA86}"/>
              </a:ext>
            </a:extLst>
          </p:cNvPr>
          <p:cNvCxnSpPr/>
          <p:nvPr/>
        </p:nvCxnSpPr>
        <p:spPr>
          <a:xfrm>
            <a:off x="5901267" y="3908399"/>
            <a:ext cx="0" cy="7920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85982A8A-A1BB-D368-4BBD-78D9FF743219}"/>
              </a:ext>
            </a:extLst>
          </p:cNvPr>
          <p:cNvCxnSpPr>
            <a:cxnSpLocks/>
          </p:cNvCxnSpPr>
          <p:nvPr/>
        </p:nvCxnSpPr>
        <p:spPr>
          <a:xfrm flipH="1">
            <a:off x="6836304" y="4716139"/>
            <a:ext cx="1201829" cy="744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D14F62B3-CAD3-BEBC-89EF-46FCF9A7040A}"/>
              </a:ext>
            </a:extLst>
          </p:cNvPr>
          <p:cNvCxnSpPr>
            <a:cxnSpLocks/>
            <a:stCxn id="11" idx="1"/>
          </p:cNvCxnSpPr>
          <p:nvPr/>
        </p:nvCxnSpPr>
        <p:spPr>
          <a:xfrm flipH="1" flipV="1">
            <a:off x="6836304" y="5546785"/>
            <a:ext cx="1147942" cy="549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49D40CB1-C71B-0435-0778-445DF0928C27}"/>
              </a:ext>
            </a:extLst>
          </p:cNvPr>
          <p:cNvCxnSpPr>
            <a:cxnSpLocks/>
          </p:cNvCxnSpPr>
          <p:nvPr/>
        </p:nvCxnSpPr>
        <p:spPr>
          <a:xfrm>
            <a:off x="3940862" y="4639964"/>
            <a:ext cx="1068433" cy="760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69DA4955-1CD5-74FF-865B-0606EC260955}"/>
              </a:ext>
            </a:extLst>
          </p:cNvPr>
          <p:cNvCxnSpPr>
            <a:stCxn id="9" idx="3"/>
          </p:cNvCxnSpPr>
          <p:nvPr/>
        </p:nvCxnSpPr>
        <p:spPr>
          <a:xfrm flipV="1">
            <a:off x="3894159" y="5461001"/>
            <a:ext cx="1115136" cy="50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Imagen 30" descr="Una caricatura de una persona&#10;&#10;Descripción generada automáticamente con confianza media">
            <a:extLst>
              <a:ext uri="{FF2B5EF4-FFF2-40B4-BE49-F238E27FC236}">
                <a16:creationId xmlns:a16="http://schemas.microsoft.com/office/drawing/2014/main" id="{4A0A9C6C-D695-BABE-2E38-8EA3BF2D1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1510" y="2530382"/>
            <a:ext cx="2246384" cy="2246384"/>
          </a:xfrm>
          <a:prstGeom prst="rect">
            <a:avLst/>
          </a:prstGeom>
        </p:spPr>
      </p:pic>
    </p:spTree>
    <p:extLst>
      <p:ext uri="{BB962C8B-B14F-4D97-AF65-F5344CB8AC3E}">
        <p14:creationId xmlns:p14="http://schemas.microsoft.com/office/powerpoint/2010/main" val="177275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9DB957-1419-1602-1E80-D5EF064B6EC1}"/>
              </a:ext>
            </a:extLst>
          </p:cNvPr>
          <p:cNvSpPr txBox="1"/>
          <p:nvPr/>
        </p:nvSpPr>
        <p:spPr>
          <a:xfrm>
            <a:off x="872067" y="635000"/>
            <a:ext cx="5758308" cy="461665"/>
          </a:xfrm>
          <a:prstGeom prst="rect">
            <a:avLst/>
          </a:prstGeom>
          <a:noFill/>
        </p:spPr>
        <p:txBody>
          <a:bodyPr wrap="none" rtlCol="0">
            <a:spAutoFit/>
          </a:bodyPr>
          <a:lstStyle/>
          <a:p>
            <a:r>
              <a:rPr lang="es-ES" sz="2400" b="1" dirty="0">
                <a:latin typeface="Century Gothic" panose="020B0502020202020204" pitchFamily="34" charset="0"/>
              </a:rPr>
              <a:t>¿Qué pueden hacer los ciudadanos?</a:t>
            </a:r>
            <a:endParaRPr lang="es-MX" sz="2400" b="1" dirty="0">
              <a:latin typeface="Century Gothic" panose="020B0502020202020204" pitchFamily="34" charset="0"/>
            </a:endParaRPr>
          </a:p>
        </p:txBody>
      </p:sp>
      <p:sp>
        <p:nvSpPr>
          <p:cNvPr id="2105" name="CuadroTexto 2104">
            <a:extLst>
              <a:ext uri="{FF2B5EF4-FFF2-40B4-BE49-F238E27FC236}">
                <a16:creationId xmlns:a16="http://schemas.microsoft.com/office/drawing/2014/main" id="{138B4626-5301-57A2-1144-FDB3C964965B}"/>
              </a:ext>
            </a:extLst>
          </p:cNvPr>
          <p:cNvSpPr txBox="1"/>
          <p:nvPr/>
        </p:nvSpPr>
        <p:spPr>
          <a:xfrm>
            <a:off x="1151467" y="1700950"/>
            <a:ext cx="10100733" cy="830997"/>
          </a:xfrm>
          <a:prstGeom prst="rect">
            <a:avLst/>
          </a:prstGeom>
          <a:noFill/>
        </p:spPr>
        <p:txBody>
          <a:bodyPr wrap="square">
            <a:spAutoFit/>
          </a:bodyPr>
          <a:lstStyle/>
          <a:p>
            <a:pPr algn="just"/>
            <a:r>
              <a:rPr lang="es-ES" sz="1600" dirty="0">
                <a:latin typeface="Century Gothic" panose="020B0502020202020204" pitchFamily="34" charset="0"/>
              </a:rPr>
              <a:t>Cualquier Zacatecano puede consultar el cumplimiento de la ley de Ingresos a través de los avances publicados en la Secretaría de Finanzas, los cuales se presentan Trimestral, Semestral y Anualmente.</a:t>
            </a:r>
            <a:endParaRPr lang="es-MX" sz="1600" dirty="0">
              <a:latin typeface="Century Gothic" panose="020B0502020202020204" pitchFamily="34" charset="0"/>
            </a:endParaRPr>
          </a:p>
        </p:txBody>
      </p:sp>
      <p:pic>
        <p:nvPicPr>
          <p:cNvPr id="2" name="Imagen 1" descr="Texto&#10;&#10;Descripción generada automáticamente con confianza media">
            <a:extLst>
              <a:ext uri="{FF2B5EF4-FFF2-40B4-BE49-F238E27FC236}">
                <a16:creationId xmlns:a16="http://schemas.microsoft.com/office/drawing/2014/main" id="{E220AE92-0E0D-FE59-6F5A-1EEB70629B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9548" y="330255"/>
            <a:ext cx="3737406" cy="865844"/>
          </a:xfrm>
          <a:prstGeom prst="rect">
            <a:avLst/>
          </a:prstGeom>
        </p:spPr>
      </p:pic>
      <p:sp>
        <p:nvSpPr>
          <p:cNvPr id="13" name="CuadroTexto 12">
            <a:extLst>
              <a:ext uri="{FF2B5EF4-FFF2-40B4-BE49-F238E27FC236}">
                <a16:creationId xmlns:a16="http://schemas.microsoft.com/office/drawing/2014/main" id="{C88A01BF-0988-F7B7-AB91-6B749E0CBB05}"/>
              </a:ext>
            </a:extLst>
          </p:cNvPr>
          <p:cNvSpPr txBox="1"/>
          <p:nvPr/>
        </p:nvSpPr>
        <p:spPr>
          <a:xfrm>
            <a:off x="5427134" y="5332569"/>
            <a:ext cx="6096000" cy="646331"/>
          </a:xfrm>
          <a:prstGeom prst="rect">
            <a:avLst/>
          </a:prstGeom>
          <a:noFill/>
        </p:spPr>
        <p:txBody>
          <a:bodyPr wrap="square">
            <a:spAutoFit/>
          </a:bodyPr>
          <a:lstStyle/>
          <a:p>
            <a:r>
              <a:rPr lang="es-ES" dirty="0">
                <a:latin typeface="Century Gothic" panose="020B0502020202020204" pitchFamily="34" charset="0"/>
              </a:rPr>
              <a:t>Recuerda que tienes un derecho a la Información… ¡hazlo valer!</a:t>
            </a:r>
            <a:endParaRPr lang="es-MX" dirty="0">
              <a:latin typeface="Century Gothic" panose="020B0502020202020204" pitchFamily="34" charset="0"/>
            </a:endParaRPr>
          </a:p>
        </p:txBody>
      </p:sp>
      <p:sp>
        <p:nvSpPr>
          <p:cNvPr id="14" name="CuadroTexto 13">
            <a:extLst>
              <a:ext uri="{FF2B5EF4-FFF2-40B4-BE49-F238E27FC236}">
                <a16:creationId xmlns:a16="http://schemas.microsoft.com/office/drawing/2014/main" id="{2C6878D0-1B63-D14D-200D-33DB6EE19E19}"/>
              </a:ext>
            </a:extLst>
          </p:cNvPr>
          <p:cNvSpPr txBox="1"/>
          <p:nvPr/>
        </p:nvSpPr>
        <p:spPr>
          <a:xfrm>
            <a:off x="6028267" y="3716867"/>
            <a:ext cx="5506636" cy="923330"/>
          </a:xfrm>
          <a:prstGeom prst="rect">
            <a:avLst/>
          </a:prstGeom>
          <a:noFill/>
        </p:spPr>
        <p:txBody>
          <a:bodyPr wrap="none" rtlCol="0">
            <a:spAutoFit/>
          </a:bodyPr>
          <a:lstStyle/>
          <a:p>
            <a:r>
              <a:rPr lang="es-MX" dirty="0">
                <a:latin typeface="Century Gothic" panose="020B0502020202020204" pitchFamily="34" charset="0"/>
              </a:rPr>
              <a:t>A través de los siguientes portales:</a:t>
            </a:r>
          </a:p>
          <a:p>
            <a:r>
              <a:rPr lang="es-MX" dirty="0">
                <a:solidFill>
                  <a:schemeClr val="tx2">
                    <a:lumMod val="60000"/>
                    <a:lumOff val="40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https://www.zacatecas.gob.mx/transparencia/</a:t>
            </a:r>
            <a:endParaRPr lang="es-MX" dirty="0">
              <a:solidFill>
                <a:schemeClr val="tx2">
                  <a:lumMod val="60000"/>
                  <a:lumOff val="40000"/>
                </a:schemeClr>
              </a:solidFill>
              <a:latin typeface="Century Gothic" panose="020B0502020202020204" pitchFamily="34" charset="0"/>
            </a:endParaRPr>
          </a:p>
          <a:p>
            <a:r>
              <a:rPr lang="es-MX" dirty="0">
                <a:solidFill>
                  <a:schemeClr val="tx2">
                    <a:lumMod val="60000"/>
                    <a:lumOff val="40000"/>
                  </a:schemeClr>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https://sefin.zacatecas.gob.mx/</a:t>
            </a:r>
            <a:endParaRPr lang="es-MX" dirty="0">
              <a:solidFill>
                <a:schemeClr val="tx2">
                  <a:lumMod val="60000"/>
                  <a:lumOff val="40000"/>
                </a:schemeClr>
              </a:solidFill>
              <a:latin typeface="Century Gothic" panose="020B0502020202020204" pitchFamily="34" charset="0"/>
            </a:endParaRPr>
          </a:p>
        </p:txBody>
      </p:sp>
      <p:pic>
        <p:nvPicPr>
          <p:cNvPr id="5" name="Imagen 4" descr="Una caricatura de una persona&#10;&#10;Descripción generada automáticamente con confianza media">
            <a:extLst>
              <a:ext uri="{FF2B5EF4-FFF2-40B4-BE49-F238E27FC236}">
                <a16:creationId xmlns:a16="http://schemas.microsoft.com/office/drawing/2014/main" id="{4D3601E6-A909-A232-A5E5-413FDB572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9993" y="2611554"/>
            <a:ext cx="2785202" cy="3429000"/>
          </a:xfrm>
          <a:prstGeom prst="rect">
            <a:avLst/>
          </a:prstGeom>
        </p:spPr>
      </p:pic>
    </p:spTree>
    <p:extLst>
      <p:ext uri="{BB962C8B-B14F-4D97-AF65-F5344CB8AC3E}">
        <p14:creationId xmlns:p14="http://schemas.microsoft.com/office/powerpoint/2010/main" val="1598235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ersonalizado 3">
      <a:dk1>
        <a:srgbClr val="600000"/>
      </a:dk1>
      <a:lt1>
        <a:sysClr val="window" lastClr="FFFFFF"/>
      </a:lt1>
      <a:dk2>
        <a:srgbClr val="900000"/>
      </a:dk2>
      <a:lt2>
        <a:srgbClr val="DEDEDE"/>
      </a:lt2>
      <a:accent1>
        <a:srgbClr val="C00000"/>
      </a:accent1>
      <a:accent2>
        <a:srgbClr val="92D050"/>
      </a:accent2>
      <a:accent3>
        <a:srgbClr val="6B572F"/>
      </a:accent3>
      <a:accent4>
        <a:srgbClr val="161616"/>
      </a:accent4>
      <a:accent5>
        <a:srgbClr val="623216"/>
      </a:accent5>
      <a:accent6>
        <a:srgbClr val="00B050"/>
      </a:accent6>
      <a:hlink>
        <a:srgbClr val="92D050"/>
      </a:hlink>
      <a:folHlink>
        <a:srgbClr val="C2A87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537</Words>
  <Application>Microsoft Office PowerPoint</Application>
  <PresentationFormat>Panorámica</PresentationFormat>
  <Paragraphs>42</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Adrián Villa Belmonte</dc:creator>
  <cp:lastModifiedBy>Yadira Torres Muhech</cp:lastModifiedBy>
  <cp:revision>15</cp:revision>
  <cp:lastPrinted>2024-01-03T20:53:46Z</cp:lastPrinted>
  <dcterms:created xsi:type="dcterms:W3CDTF">2023-11-28T19:37:27Z</dcterms:created>
  <dcterms:modified xsi:type="dcterms:W3CDTF">2024-01-12T22:59:13Z</dcterms:modified>
</cp:coreProperties>
</file>